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732" r:id="rId4"/>
  </p:sldMasterIdLst>
  <p:notesMasterIdLst>
    <p:notesMasterId r:id="rId33"/>
  </p:notesMasterIdLst>
  <p:sldIdLst>
    <p:sldId id="256" r:id="rId5"/>
    <p:sldId id="351" r:id="rId6"/>
    <p:sldId id="397" r:id="rId7"/>
    <p:sldId id="376" r:id="rId8"/>
    <p:sldId id="377" r:id="rId9"/>
    <p:sldId id="378" r:id="rId10"/>
    <p:sldId id="398" r:id="rId11"/>
    <p:sldId id="381" r:id="rId12"/>
    <p:sldId id="383" r:id="rId13"/>
    <p:sldId id="384" r:id="rId14"/>
    <p:sldId id="385" r:id="rId15"/>
    <p:sldId id="469" r:id="rId16"/>
    <p:sldId id="470" r:id="rId17"/>
    <p:sldId id="477" r:id="rId18"/>
    <p:sldId id="479" r:id="rId19"/>
    <p:sldId id="480" r:id="rId20"/>
    <p:sldId id="267" r:id="rId21"/>
    <p:sldId id="301" r:id="rId22"/>
    <p:sldId id="302" r:id="rId23"/>
    <p:sldId id="349" r:id="rId24"/>
    <p:sldId id="489" r:id="rId25"/>
    <p:sldId id="312" r:id="rId26"/>
    <p:sldId id="481" r:id="rId27"/>
    <p:sldId id="488" r:id="rId28"/>
    <p:sldId id="484" r:id="rId29"/>
    <p:sldId id="485" r:id="rId30"/>
    <p:sldId id="486" r:id="rId31"/>
    <p:sldId id="48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8632" autoAdjust="0"/>
  </p:normalViewPr>
  <p:slideViewPr>
    <p:cSldViewPr>
      <p:cViewPr varScale="1">
        <p:scale>
          <a:sx n="61" d="100"/>
          <a:sy n="61" d="100"/>
        </p:scale>
        <p:origin x="-13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tariaa\Desktop\HF%20Analytical%20Tools%20-%20Presentations\Health%20Expenditures%20in%20the%20World%20and%20in%20EMR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matariaa\Desktop\HF%20Analytical%20Tools%20-%20Presentations\Health%20Expenditures%20in%20the%20World%20and%20in%20EMR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en-US" sz="1800" dirty="0"/>
              <a:t>Distribution of </a:t>
            </a:r>
            <a:r>
              <a:rPr lang="en-US" sz="1800" dirty="0" smtClean="0">
                <a:solidFill>
                  <a:srgbClr val="FFFF00"/>
                </a:solidFill>
              </a:rPr>
              <a:t>World</a:t>
            </a:r>
            <a:r>
              <a:rPr lang="en-US" sz="1800" baseline="0" dirty="0" smtClean="0"/>
              <a:t> </a:t>
            </a:r>
            <a:r>
              <a:rPr lang="en-US" sz="1800" baseline="0" dirty="0"/>
              <a:t>Health </a:t>
            </a:r>
            <a:r>
              <a:rPr lang="en-US" sz="1800" baseline="0" dirty="0" smtClean="0"/>
              <a:t>Expenditures (</a:t>
            </a:r>
            <a:r>
              <a:rPr lang="en-US" sz="1800" baseline="0" dirty="0" smtClean="0">
                <a:solidFill>
                  <a:srgbClr val="FFFF00"/>
                </a:solidFill>
              </a:rPr>
              <a:t>US$ 7.35 trillion</a:t>
            </a:r>
            <a:r>
              <a:rPr lang="en-US" sz="1800" baseline="0" dirty="0" smtClean="0"/>
              <a:t>) </a:t>
            </a:r>
            <a:r>
              <a:rPr lang="en-US" sz="1800" baseline="0" dirty="0"/>
              <a:t>by </a:t>
            </a:r>
            <a:r>
              <a:rPr lang="en-US" sz="1800" baseline="0" dirty="0" smtClean="0"/>
              <a:t>Financing Scheme 2013</a:t>
            </a:r>
            <a:endParaRPr lang="en-US" sz="18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3406745090598615"/>
          <c:w val="0.94918305975132544"/>
          <c:h val="0.85425465642095944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19066014668857101"/>
                  <c:y val="6.140944881889763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Sheet1!$A$13:$A$17</c:f>
              <c:strCache>
                <c:ptCount val="5"/>
                <c:pt idx="0">
                  <c:v>GGHE (exc. SHI)</c:v>
                </c:pt>
                <c:pt idx="1">
                  <c:v>SHI</c:v>
                </c:pt>
                <c:pt idx="2">
                  <c:v>PrvHI</c:v>
                </c:pt>
                <c:pt idx="3">
                  <c:v>OOP</c:v>
                </c:pt>
                <c:pt idx="4">
                  <c:v>Others</c:v>
                </c:pt>
              </c:strCache>
            </c:strRef>
          </c:cat>
          <c:val>
            <c:numRef>
              <c:f>Sheet1!$C$13:$C$17</c:f>
              <c:numCache>
                <c:formatCode>0%</c:formatCode>
                <c:ptCount val="5"/>
                <c:pt idx="0">
                  <c:v>0.23041261965082185</c:v>
                </c:pt>
                <c:pt idx="1">
                  <c:v>0.36686290878872013</c:v>
                </c:pt>
                <c:pt idx="2">
                  <c:v>0.16492636273603228</c:v>
                </c:pt>
                <c:pt idx="3">
                  <c:v>0.17940067607338536</c:v>
                </c:pt>
                <c:pt idx="4">
                  <c:v>5.8397432751040493E-2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en-US" sz="1800" dirty="0"/>
              <a:t>Distribution of </a:t>
            </a:r>
            <a:r>
              <a:rPr lang="en-US" sz="1800" dirty="0">
                <a:solidFill>
                  <a:srgbClr val="FFFF00"/>
                </a:solidFill>
              </a:rPr>
              <a:t>EMR</a:t>
            </a:r>
            <a:r>
              <a:rPr lang="en-US" sz="1800" dirty="0"/>
              <a:t> Health Expenditures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FF00"/>
                </a:solidFill>
              </a:rPr>
              <a:t>US$ 140 billion</a:t>
            </a:r>
            <a:r>
              <a:rPr lang="en-US" sz="1800" dirty="0" smtClean="0"/>
              <a:t>) by </a:t>
            </a:r>
            <a:r>
              <a:rPr lang="en-US" sz="1800" dirty="0"/>
              <a:t>Financing Scheme </a:t>
            </a:r>
            <a:r>
              <a:rPr lang="en-US" sz="1800" dirty="0" smtClean="0"/>
              <a:t>2013</a:t>
            </a:r>
            <a:endParaRPr lang="en-US" sz="1800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1305235242927204E-2"/>
          <c:y val="0.11193514214337666"/>
          <c:w val="0.92257771922815279"/>
          <c:h val="0.87223413338392941"/>
        </c:manualLayout>
      </c:layout>
      <c:pie3DChart>
        <c:varyColors val="1"/>
        <c:ser>
          <c:idx val="0"/>
          <c:order val="0"/>
          <c:dLbls>
            <c:dLbl>
              <c:idx val="0"/>
              <c:layout>
                <c:manualLayout>
                  <c:x val="-0.20381944444444444"/>
                  <c:y val="4.6485855934674835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6962379702537185E-2"/>
                  <c:y val="1.209857101195683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Sheet1!$A$13:$A$17</c:f>
              <c:strCache>
                <c:ptCount val="5"/>
                <c:pt idx="0">
                  <c:v>GGHE (exc. SHI)</c:v>
                </c:pt>
                <c:pt idx="1">
                  <c:v>SHI</c:v>
                </c:pt>
                <c:pt idx="2">
                  <c:v>PrvHI</c:v>
                </c:pt>
                <c:pt idx="3">
                  <c:v>OOP</c:v>
                </c:pt>
                <c:pt idx="4">
                  <c:v>Others</c:v>
                </c:pt>
              </c:strCache>
            </c:strRef>
          </c:cat>
          <c:val>
            <c:numRef>
              <c:f>Sheet1!$E$13:$E$17</c:f>
              <c:numCache>
                <c:formatCode>0%</c:formatCode>
                <c:ptCount val="5"/>
                <c:pt idx="0">
                  <c:v>0.47653644888627922</c:v>
                </c:pt>
                <c:pt idx="1">
                  <c:v>6.7046178677112517E-2</c:v>
                </c:pt>
                <c:pt idx="2">
                  <c:v>3.4871270914497036E-2</c:v>
                </c:pt>
                <c:pt idx="3">
                  <c:v>0.39811145160948114</c:v>
                </c:pt>
                <c:pt idx="4">
                  <c:v>2.3434649912630064E-2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1973534558180225E-2"/>
          <c:y val="5.5658145471542082E-2"/>
          <c:w val="0.89719313210848639"/>
          <c:h val="0.83107305936073061"/>
        </c:manualLayout>
      </c:layout>
      <c:lineChart>
        <c:grouping val="standard"/>
        <c:varyColors val="0"/>
        <c:ser>
          <c:idx val="0"/>
          <c:order val="0"/>
          <c:tx>
            <c:strRef>
              <c:f>EMRO!$E$27</c:f>
              <c:strCache>
                <c:ptCount val="1"/>
                <c:pt idx="0">
                  <c:v>EMR</c:v>
                </c:pt>
              </c:strCache>
            </c:strRef>
          </c:tx>
          <c:spPr>
            <a:ln w="63500">
              <a:solidFill>
                <a:srgbClr val="C00000"/>
              </a:solidFill>
            </a:ln>
          </c:spPr>
          <c:marker>
            <c:spPr>
              <a:ln>
                <a:solidFill>
                  <a:srgbClr val="FFFF00"/>
                </a:solidFill>
              </a:ln>
            </c:spPr>
          </c:marker>
          <c:cat>
            <c:numRef>
              <c:f>EMRO!$B$29:$B$38</c:f>
              <c:numCache>
                <c:formatCode>General</c:formatCode>
                <c:ptCount val="10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</c:numCache>
            </c:numRef>
          </c:cat>
          <c:val>
            <c:numRef>
              <c:f>EMRO!$E$29:$E$38</c:f>
              <c:numCache>
                <c:formatCode>0%</c:formatCode>
                <c:ptCount val="10"/>
                <c:pt idx="0">
                  <c:v>0.41465944790611903</c:v>
                </c:pt>
                <c:pt idx="1">
                  <c:v>0.40999227636979901</c:v>
                </c:pt>
                <c:pt idx="2">
                  <c:v>0.41593432040630124</c:v>
                </c:pt>
                <c:pt idx="3">
                  <c:v>0.40927334088348311</c:v>
                </c:pt>
                <c:pt idx="4">
                  <c:v>0.39257477314507527</c:v>
                </c:pt>
                <c:pt idx="5">
                  <c:v>0.41137834116020566</c:v>
                </c:pt>
                <c:pt idx="6">
                  <c:v>0.41676144103137225</c:v>
                </c:pt>
                <c:pt idx="7">
                  <c:v>0.40412801355617478</c:v>
                </c:pt>
                <c:pt idx="8">
                  <c:v>0.40969305006367879</c:v>
                </c:pt>
                <c:pt idx="9">
                  <c:v>0.39811145160948458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EMRO!$J$27</c:f>
              <c:strCache>
                <c:ptCount val="1"/>
                <c:pt idx="0">
                  <c:v>Group 1</c:v>
                </c:pt>
              </c:strCache>
            </c:strRef>
          </c:tx>
          <c:spPr>
            <a:ln w="38100">
              <a:solidFill>
                <a:srgbClr val="C00000"/>
              </a:solidFill>
            </a:ln>
          </c:spPr>
          <c:marker>
            <c:symbol val="square"/>
            <c:size val="6"/>
            <c:spPr>
              <a:solidFill>
                <a:srgbClr val="FFC000"/>
              </a:solidFill>
              <a:ln w="6350">
                <a:solidFill>
                  <a:srgbClr val="339966"/>
                </a:solidFill>
              </a:ln>
            </c:spPr>
          </c:marker>
          <c:cat>
            <c:numRef>
              <c:f>EMRO!$B$29:$B$38</c:f>
              <c:numCache>
                <c:formatCode>General</c:formatCode>
                <c:ptCount val="10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</c:numCache>
            </c:numRef>
          </c:cat>
          <c:val>
            <c:numRef>
              <c:f>EMRO!$J$29:$J$38</c:f>
              <c:numCache>
                <c:formatCode>0%</c:formatCode>
                <c:ptCount val="10"/>
                <c:pt idx="0">
                  <c:v>0.20769804642066164</c:v>
                </c:pt>
                <c:pt idx="1">
                  <c:v>0.1985747172190272</c:v>
                </c:pt>
                <c:pt idx="2">
                  <c:v>0.20483767403257155</c:v>
                </c:pt>
                <c:pt idx="3">
                  <c:v>0.19366868671690887</c:v>
                </c:pt>
                <c:pt idx="4">
                  <c:v>0.18880948095554914</c:v>
                </c:pt>
                <c:pt idx="5">
                  <c:v>0.20155910686696837</c:v>
                </c:pt>
                <c:pt idx="6">
                  <c:v>0.20626112064148341</c:v>
                </c:pt>
                <c:pt idx="7">
                  <c:v>0.17394980979327537</c:v>
                </c:pt>
                <c:pt idx="8">
                  <c:v>0.18007434445174264</c:v>
                </c:pt>
                <c:pt idx="9">
                  <c:v>0.16706102576317974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EMRO!$O$27</c:f>
              <c:strCache>
                <c:ptCount val="1"/>
                <c:pt idx="0">
                  <c:v>Group 2</c:v>
                </c:pt>
              </c:strCache>
            </c:strRef>
          </c:tx>
          <c:spPr>
            <a:ln w="38100">
              <a:solidFill>
                <a:srgbClr val="1F497D">
                  <a:lumMod val="50000"/>
                </a:srgbClr>
              </a:solidFill>
            </a:ln>
          </c:spPr>
          <c:marker>
            <c:spPr>
              <a:ln>
                <a:solidFill>
                  <a:srgbClr val="FFC000"/>
                </a:solidFill>
              </a:ln>
            </c:spPr>
          </c:marker>
          <c:cat>
            <c:numRef>
              <c:f>EMRO!$B$29:$B$38</c:f>
              <c:numCache>
                <c:formatCode>General</c:formatCode>
                <c:ptCount val="10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</c:numCache>
            </c:numRef>
          </c:cat>
          <c:val>
            <c:numRef>
              <c:f>EMRO!$O$29:$O$38</c:f>
              <c:numCache>
                <c:formatCode>0%</c:formatCode>
                <c:ptCount val="10"/>
                <c:pt idx="0">
                  <c:v>0.52482651976631856</c:v>
                </c:pt>
                <c:pt idx="1">
                  <c:v>0.52041656043578755</c:v>
                </c:pt>
                <c:pt idx="2">
                  <c:v>0.51363024730923434</c:v>
                </c:pt>
                <c:pt idx="3">
                  <c:v>0.51579195754180385</c:v>
                </c:pt>
                <c:pt idx="4">
                  <c:v>0.49332437807451057</c:v>
                </c:pt>
                <c:pt idx="5">
                  <c:v>0.49561064523138232</c:v>
                </c:pt>
                <c:pt idx="6">
                  <c:v>0.49129300865344633</c:v>
                </c:pt>
                <c:pt idx="7">
                  <c:v>0.50192856217924497</c:v>
                </c:pt>
                <c:pt idx="8">
                  <c:v>0.49745495918850086</c:v>
                </c:pt>
                <c:pt idx="9">
                  <c:v>0.4914272846011376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EMRO!$T$27</c:f>
              <c:strCache>
                <c:ptCount val="1"/>
                <c:pt idx="0">
                  <c:v>Group 3</c:v>
                </c:pt>
              </c:strCache>
            </c:strRef>
          </c:tx>
          <c:spPr>
            <a:ln w="38100">
              <a:solidFill>
                <a:srgbClr val="C4652D">
                  <a:lumMod val="50000"/>
                </a:srgbClr>
              </a:solidFill>
            </a:ln>
          </c:spPr>
          <c:marker>
            <c:symbol val="circle"/>
            <c:size val="8"/>
          </c:marker>
          <c:cat>
            <c:numRef>
              <c:f>EMRO!$B$29:$B$38</c:f>
              <c:numCache>
                <c:formatCode>General</c:formatCode>
                <c:ptCount val="10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</c:numCache>
            </c:numRef>
          </c:cat>
          <c:val>
            <c:numRef>
              <c:f>EMRO!$T$29:$T$38</c:f>
              <c:numCache>
                <c:formatCode>0%</c:formatCode>
                <c:ptCount val="10"/>
                <c:pt idx="0">
                  <c:v>0.5858465833854366</c:v>
                </c:pt>
                <c:pt idx="1">
                  <c:v>0.62674752603762363</c:v>
                </c:pt>
                <c:pt idx="2">
                  <c:v>0.6316572931161929</c:v>
                </c:pt>
                <c:pt idx="3">
                  <c:v>0.62860635775237783</c:v>
                </c:pt>
                <c:pt idx="4">
                  <c:v>0.61177974185651385</c:v>
                </c:pt>
                <c:pt idx="5">
                  <c:v>0.65271376432560779</c:v>
                </c:pt>
                <c:pt idx="6">
                  <c:v>0.65727972873867591</c:v>
                </c:pt>
                <c:pt idx="7">
                  <c:v>0.68234557525740724</c:v>
                </c:pt>
                <c:pt idx="8">
                  <c:v>0.68438820318395055</c:v>
                </c:pt>
                <c:pt idx="9">
                  <c:v>0.6897060662195621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016576"/>
        <c:axId val="213331328"/>
      </c:lineChart>
      <c:catAx>
        <c:axId val="213016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213331328"/>
        <c:crosses val="autoZero"/>
        <c:auto val="1"/>
        <c:lblAlgn val="ctr"/>
        <c:lblOffset val="100"/>
        <c:noMultiLvlLbl val="0"/>
      </c:catAx>
      <c:valAx>
        <c:axId val="21333132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ln w="3175"/>
        </c:spPr>
        <c:txPr>
          <a:bodyPr/>
          <a:lstStyle/>
          <a:p>
            <a:pPr>
              <a:defRPr b="1"/>
            </a:pPr>
            <a:endParaRPr lang="en-US"/>
          </a:p>
        </c:txPr>
        <c:crossAx val="213016576"/>
        <c:crosses val="autoZero"/>
        <c:crossBetween val="between"/>
        <c:majorUnit val="0.1"/>
      </c:valAx>
      <c:spPr>
        <a:solidFill>
          <a:sysClr val="window" lastClr="FFFFFF"/>
        </a:solidFill>
        <a:ln w="25400">
          <a:noFill/>
        </a:ln>
      </c:spPr>
    </c:plotArea>
    <c:plotVisOnly val="1"/>
    <c:dispBlanksAs val="gap"/>
    <c:showDLblsOverMax val="0"/>
  </c:chart>
  <c:spPr>
    <a:solidFill>
      <a:srgbClr val="1F497D">
        <a:lumMod val="20000"/>
        <a:lumOff val="80000"/>
      </a:srgbClr>
    </a:solidFill>
    <a:ln>
      <a:noFill/>
    </a:ln>
  </c:spPr>
  <c:txPr>
    <a:bodyPr/>
    <a:lstStyle/>
    <a:p>
      <a:pPr>
        <a:defRPr sz="2000">
          <a:solidFill>
            <a:srgbClr val="C00000"/>
          </a:solidFill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812FA-477D-4771-9F3B-406DCD31F62B}" type="datetimeFigureOut">
              <a:rPr lang="en-US" smtClean="0"/>
              <a:t>11/12/2016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C351F-1964-4F81-87B2-7DCD78DDE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801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24ADFB-D0BD-4B1B-9BE7-E1C2BE7A24C3}" type="slidenum">
              <a:rPr lang="en-US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51353D-165E-4326-9492-12E08435527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8D05EBF-8B83-4BF7-9127-C9B3711F986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C351F-1964-4F81-87B2-7DCD78DDE1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26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C351F-1964-4F81-87B2-7DCD78DDE1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13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C351F-1964-4F81-87B2-7DCD78DDE1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30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C351F-1964-4F81-87B2-7DCD78DDE1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8267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62468" name="Header Placeholder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1pPr>
            <a:lvl2pPr marL="742950" indent="-28575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2pPr>
            <a:lvl3pPr marL="11430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3pPr>
            <a:lvl4pPr marL="16002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4pPr>
            <a:lvl5pPr marL="20574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0" smtClean="0">
                <a:solidFill>
                  <a:schemeClr val="tx1"/>
                </a:solidFill>
              </a:rPr>
              <a:t>World Health Organization</a:t>
            </a:r>
          </a:p>
        </p:txBody>
      </p:sp>
      <p:sp>
        <p:nvSpPr>
          <p:cNvPr id="6246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1pPr>
            <a:lvl2pPr marL="742950" indent="-28575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2pPr>
            <a:lvl3pPr marL="11430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3pPr>
            <a:lvl4pPr marL="16002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4pPr>
            <a:lvl5pPr marL="20574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E1941CA-B191-4020-8B25-FEE3F1F652B1}" type="datetime3">
              <a:rPr lang="en-US" sz="1200" b="0" smtClean="0">
                <a:solidFill>
                  <a:schemeClr val="tx1"/>
                </a:solidFill>
              </a:rPr>
              <a:pPr eaLnBrk="1" hangingPunct="1"/>
              <a:t>12 November 2016</a:t>
            </a:fld>
            <a:endParaRPr lang="en-US" sz="1200" b="0" smtClean="0">
              <a:solidFill>
                <a:schemeClr val="tx1"/>
              </a:solidFill>
            </a:endParaRPr>
          </a:p>
        </p:txBody>
      </p:sp>
      <p:sp>
        <p:nvSpPr>
          <p:cNvPr id="62470" name="Slide Number Placeholder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1pPr>
            <a:lvl2pPr marL="742950" indent="-28575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2pPr>
            <a:lvl3pPr marL="11430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3pPr>
            <a:lvl4pPr marL="16002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4pPr>
            <a:lvl5pPr marL="2057400" indent="-228600" defTabSz="911225" eaLnBrk="0" hangingPunct="0"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3A2C57-8CE1-4225-AB50-1312A23CECA5}" type="slidenum">
              <a:rPr lang="en-US" sz="1200" b="0" smtClean="0">
                <a:solidFill>
                  <a:schemeClr val="tx1"/>
                </a:solidFill>
              </a:rPr>
              <a:pPr eaLnBrk="1" hangingPunct="1"/>
              <a:t>21</a:t>
            </a:fld>
            <a:endParaRPr lang="en-US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 dirty="0"/>
              <a:t>World Health Organization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C15149DE-D4AC-4748-8B0D-B9B293331FF7}" type="datetime3">
              <a:rPr lang="en-GB" altLang="en-US"/>
              <a:pPr/>
              <a:t>12 November, 2016</a:t>
            </a:fld>
            <a:endParaRPr lang="en-GB" alt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4C4741-CFF4-4785-A663-D4944262DE0C}" type="slidenum">
              <a:rPr lang="en-GB" altLang="en-US"/>
              <a:pPr/>
              <a:t>24</a:t>
            </a:fld>
            <a:endParaRPr lang="en-GB" altLang="en-US" dirty="0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75"/>
            <a:ext cx="9144000" cy="68769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Documents and Settings\elhadaryk\Desktop\RC 59 footer\Presentation3 copy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3913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62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1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6"/>
          <p:cNvSpPr/>
          <p:nvPr/>
        </p:nvSpPr>
        <p:spPr>
          <a:xfrm rot="10800000">
            <a:off x="1" y="914400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6" name="Picture 7" descr="EMRM-04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8000" contrast="-56000"/>
          </a:blip>
          <a:srcRect/>
          <a:stretch>
            <a:fillRect/>
          </a:stretch>
        </p:blipFill>
        <p:spPr bwMode="auto">
          <a:xfrm>
            <a:off x="7162800" y="5835650"/>
            <a:ext cx="1981200" cy="102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2209800" y="6324600"/>
            <a:ext cx="495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0" descr="Logo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0" y="5927725"/>
            <a:ext cx="2209800" cy="85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3733800"/>
          </a:xfrm>
        </p:spPr>
        <p:txBody>
          <a:bodyPr/>
          <a:lstStyle>
            <a:lvl1pPr>
              <a:defRPr dirty="0" smtClean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381000" y="4343400"/>
            <a:ext cx="8305800" cy="1295400"/>
          </a:xfrm>
        </p:spPr>
        <p:txBody>
          <a:bodyPr wrap="square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 typeface="Wingdings 2" pitchFamily="18" charset="2"/>
              <a:buNone/>
              <a:defRPr smtClean="0">
                <a:effectLst/>
                <a:latin typeface="Arial" charset="0"/>
                <a:cs typeface="Arial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Slide Number Placeholder 1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D2B8787-7550-4003-AF94-7CB75060998C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84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>
            <a:lvl1pPr>
              <a:defRPr sz="4000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229600" cy="44958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CF926-9B26-4149-960A-F6ACFD0E348A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6374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990600"/>
            <a:ext cx="7772400" cy="1362456"/>
          </a:xfrm>
        </p:spPr>
        <p:txBody>
          <a:bodyPr>
            <a:noAutofit/>
          </a:bodyPr>
          <a:lstStyle>
            <a:lvl1pPr algn="l">
              <a:buNone/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352677"/>
            <a:ext cx="7772400" cy="1509712"/>
          </a:xfrm>
        </p:spPr>
        <p:txBody>
          <a:bodyPr anchor="t"/>
          <a:lstStyle>
            <a:lvl1pPr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4ED29-7FE5-4C36-A525-FB05B9E1B18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486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9800"/>
            <a:ext cx="4038600" cy="4160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4B9E3-1088-4FDB-8A14-70441CD409E7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24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2168"/>
            <a:ext cx="4040188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8000" dist="38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2112168"/>
            <a:ext cx="4041775" cy="502920"/>
          </a:xfrm>
        </p:spPr>
        <p:txBody>
          <a:bodyPr anchor="b">
            <a:noAutofit/>
          </a:bodyPr>
          <a:lstStyle>
            <a:lvl1pPr>
              <a:buNone/>
              <a:defRPr sz="2200" b="1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667000"/>
            <a:ext cx="4040188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7000"/>
            <a:ext cx="4041775" cy="36576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B4498-E993-4A91-9170-890550529BE5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6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62000"/>
          </a:xfrm>
          <a:effectLst/>
        </p:spPr>
        <p:txBody>
          <a:bodyPr/>
          <a:lstStyle>
            <a:lvl1pPr>
              <a:defRPr sz="4000" cap="none" baseline="0"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C2248-E50D-4477-AC35-6458EAA14C31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84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40"/>
            <a:ext cx="8229600" cy="914400"/>
          </a:xfrm>
        </p:spPr>
        <p:txBody>
          <a:bodyPr tIns="0" bIns="0" anchor="b"/>
          <a:lstStyle>
            <a:lvl1pPr algn="l">
              <a:buNone/>
              <a:defRPr sz="5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133856"/>
            <a:ext cx="2590800" cy="5181600"/>
          </a:xfrm>
        </p:spPr>
        <p:txBody>
          <a:bodyPr lIns="45720" tIns="45720" rIns="0"/>
          <a:lstStyle>
            <a:lvl1pPr marL="0" indent="0">
              <a:spcBef>
                <a:spcPts val="300"/>
              </a:spcBef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133472"/>
            <a:ext cx="5257800" cy="5191128"/>
          </a:xfrm>
        </p:spPr>
        <p:txBody>
          <a:bodyPr/>
          <a:lstStyle>
            <a:lvl1pPr algn="l">
              <a:defRPr sz="3000"/>
            </a:lvl1pPr>
            <a:lvl2pPr algn="l">
              <a:defRPr sz="2800"/>
            </a:lvl2pPr>
            <a:lvl3pPr algn="l">
              <a:defRPr sz="2400"/>
            </a:lvl3pPr>
            <a:lvl4pPr algn="l">
              <a:defRPr sz="2000"/>
            </a:lvl4pPr>
            <a:lvl5pPr algn="l"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E699B-974E-4965-8BAF-7D6385200434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085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240" y="1981200"/>
            <a:ext cx="3429000" cy="522288"/>
          </a:xfrm>
        </p:spPr>
        <p:txBody>
          <a:bodyPr tIns="0" bIns="0" anchor="b"/>
          <a:lstStyle>
            <a:lvl1pPr algn="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93368" y="1066800"/>
            <a:ext cx="4572000" cy="4572000"/>
          </a:xfrm>
          <a:solidFill>
            <a:schemeClr val="bg2">
              <a:shade val="75000"/>
            </a:schemeClr>
          </a:solidFill>
          <a:ln w="60325">
            <a:solidFill>
              <a:srgbClr val="FFFFFF"/>
            </a:solidFill>
            <a:miter lim="800000"/>
          </a:ln>
          <a:effectLst>
            <a:outerShdw blurRad="36195" dist="10000" dir="5400000" algn="tl" rotWithShape="0">
              <a:srgbClr val="000000">
                <a:alpha val="75000"/>
              </a:srgbClr>
            </a:outerShdw>
            <a:reflection stA="21000" endA="500" endPos="10000" dist="20000" dir="5400000" sy="-100000" algn="bl" rotWithShape="0"/>
          </a:effectLst>
        </p:spPr>
        <p:txBody>
          <a:bodyPr/>
          <a:lstStyle>
            <a:lvl1pPr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6240" y="2543176"/>
            <a:ext cx="3429000" cy="914400"/>
          </a:xfrm>
        </p:spPr>
        <p:txBody>
          <a:bodyPr lIns="0" tIns="0" rIns="0" bIns="0" anchor="t"/>
          <a:lstStyle>
            <a:lvl1pPr indent="0" algn="r">
              <a:spcBef>
                <a:spcPts val="300"/>
              </a:spcBef>
              <a:buFontTx/>
              <a:buNone/>
              <a:defRPr sz="1400" baseline="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EFE79-9B19-4EA8-86A4-BB3EC6A80484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66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47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32CB6-3480-4AF0-89BD-280B950BE57B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904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113B1-1354-4691-B493-EDE3021863D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506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1B9CA-C4E0-4815-ADCD-37C8C41B772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60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981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86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20629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8816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416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22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5227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913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91420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91195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6747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0946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475"/>
            <a:ext cx="9144000" cy="68769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Documents and Settings\elhadaryk\Desktop\RC 59 footer\Presentation3 copy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95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765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834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983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123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219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93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1136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548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886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681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820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87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30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71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922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997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w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758"/>
          <a:stretch/>
        </p:blipFill>
        <p:spPr>
          <a:xfrm>
            <a:off x="0" y="5881254"/>
            <a:ext cx="9144000" cy="97674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3227" y="6482482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98EA3-FA9D-4CA1-BAA1-56F41404209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7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50000"/>
            </a:schemeClr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Document 6"/>
          <p:cNvSpPr/>
          <p:nvPr/>
        </p:nvSpPr>
        <p:spPr>
          <a:xfrm rot="10800000">
            <a:off x="1" y="914400"/>
            <a:ext cx="9144000" cy="5562705"/>
          </a:xfrm>
          <a:custGeom>
            <a:avLst/>
            <a:gdLst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378"/>
              <a:gd name="connsiteX1" fmla="*/ 21600 w 21600"/>
              <a:gd name="connsiteY1" fmla="*/ 0 h 19378"/>
              <a:gd name="connsiteX2" fmla="*/ 21600 w 21600"/>
              <a:gd name="connsiteY2" fmla="*/ 17322 h 19378"/>
              <a:gd name="connsiteX3" fmla="*/ 0 w 21600"/>
              <a:gd name="connsiteY3" fmla="*/ 19378 h 19378"/>
              <a:gd name="connsiteX4" fmla="*/ 0 w 21600"/>
              <a:gd name="connsiteY4" fmla="*/ 0 h 19378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19974"/>
              <a:gd name="connsiteX1" fmla="*/ 21600 w 21600"/>
              <a:gd name="connsiteY1" fmla="*/ 0 h 19974"/>
              <a:gd name="connsiteX2" fmla="*/ 21600 w 21600"/>
              <a:gd name="connsiteY2" fmla="*/ 17322 h 19974"/>
              <a:gd name="connsiteX3" fmla="*/ 0 w 21600"/>
              <a:gd name="connsiteY3" fmla="*/ 19974 h 19974"/>
              <a:gd name="connsiteX4" fmla="*/ 0 w 21600"/>
              <a:gd name="connsiteY4" fmla="*/ 0 h 19974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  <a:gd name="connsiteX0" fmla="*/ 0 w 21600"/>
              <a:gd name="connsiteY0" fmla="*/ 0 h 20252"/>
              <a:gd name="connsiteX1" fmla="*/ 21600 w 21600"/>
              <a:gd name="connsiteY1" fmla="*/ 0 h 20252"/>
              <a:gd name="connsiteX2" fmla="*/ 21600 w 21600"/>
              <a:gd name="connsiteY2" fmla="*/ 17322 h 20252"/>
              <a:gd name="connsiteX3" fmla="*/ 0 w 21600"/>
              <a:gd name="connsiteY3" fmla="*/ 20252 h 20252"/>
              <a:gd name="connsiteX4" fmla="*/ 0 w 21600"/>
              <a:gd name="connsiteY4" fmla="*/ 0 h 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25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10056" y="24231"/>
                  <a:pt x="0" y="2025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55000"/>
                  <a:satMod val="1800000"/>
                  <a:alpha val="55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Flowchart: Document 7"/>
          <p:cNvSpPr/>
          <p:nvPr/>
        </p:nvSpPr>
        <p:spPr>
          <a:xfrm rot="10800000">
            <a:off x="1" y="1341133"/>
            <a:ext cx="9144000" cy="4480425"/>
          </a:xfrm>
          <a:custGeom>
            <a:avLst/>
            <a:gdLst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8944"/>
              <a:gd name="connsiteX1" fmla="*/ 21600 w 21600"/>
              <a:gd name="connsiteY1" fmla="*/ 0 h 18944"/>
              <a:gd name="connsiteX2" fmla="*/ 21600 w 21600"/>
              <a:gd name="connsiteY2" fmla="*/ 17322 h 18944"/>
              <a:gd name="connsiteX3" fmla="*/ 0 w 21600"/>
              <a:gd name="connsiteY3" fmla="*/ 18944 h 18944"/>
              <a:gd name="connsiteX4" fmla="*/ 0 w 21600"/>
              <a:gd name="connsiteY4" fmla="*/ 0 h 18944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350"/>
              <a:gd name="connsiteX1" fmla="*/ 21600 w 21600"/>
              <a:gd name="connsiteY1" fmla="*/ 0 h 19350"/>
              <a:gd name="connsiteX2" fmla="*/ 21600 w 21600"/>
              <a:gd name="connsiteY2" fmla="*/ 17322 h 19350"/>
              <a:gd name="connsiteX3" fmla="*/ 0 w 21600"/>
              <a:gd name="connsiteY3" fmla="*/ 19350 h 19350"/>
              <a:gd name="connsiteX4" fmla="*/ 0 w 21600"/>
              <a:gd name="connsiteY4" fmla="*/ 0 h 19350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19691"/>
              <a:gd name="connsiteX1" fmla="*/ 21600 w 21600"/>
              <a:gd name="connsiteY1" fmla="*/ 0 h 19691"/>
              <a:gd name="connsiteX2" fmla="*/ 21600 w 21600"/>
              <a:gd name="connsiteY2" fmla="*/ 17322 h 19691"/>
              <a:gd name="connsiteX3" fmla="*/ 0 w 21600"/>
              <a:gd name="connsiteY3" fmla="*/ 19691 h 19691"/>
              <a:gd name="connsiteX4" fmla="*/ 0 w 21600"/>
              <a:gd name="connsiteY4" fmla="*/ 0 h 19691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  <a:gd name="connsiteX0" fmla="*/ 0 w 21600"/>
              <a:gd name="connsiteY0" fmla="*/ 0 h 20032"/>
              <a:gd name="connsiteX1" fmla="*/ 21600 w 21600"/>
              <a:gd name="connsiteY1" fmla="*/ 0 h 20032"/>
              <a:gd name="connsiteX2" fmla="*/ 21600 w 21600"/>
              <a:gd name="connsiteY2" fmla="*/ 17322 h 20032"/>
              <a:gd name="connsiteX3" fmla="*/ 0 w 21600"/>
              <a:gd name="connsiteY3" fmla="*/ 20032 h 20032"/>
              <a:gd name="connsiteX4" fmla="*/ 0 w 21600"/>
              <a:gd name="connsiteY4" fmla="*/ 0 h 2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" h="20032">
                <a:moveTo>
                  <a:pt x="0" y="0"/>
                </a:moveTo>
                <a:lnTo>
                  <a:pt x="21600" y="0"/>
                </a:lnTo>
                <a:lnTo>
                  <a:pt x="21600" y="17322"/>
                </a:lnTo>
                <a:cubicBezTo>
                  <a:pt x="10800" y="17322"/>
                  <a:pt x="8684" y="24776"/>
                  <a:pt x="0" y="2003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2">
                  <a:tint val="40000"/>
                  <a:satMod val="1900000"/>
                  <a:alpha val="30000"/>
                </a:schemeClr>
              </a:gs>
              <a:gs pos="65000">
                <a:schemeClr val="bg2">
                  <a:shade val="100000"/>
                  <a:satMod val="600000"/>
                  <a:alpha val="0"/>
                </a:schemeClr>
              </a:gs>
            </a:gsLst>
            <a:lin ang="4800000" scaled="1"/>
          </a:gradFill>
          <a:ln w="317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  <a:prstGeom prst="rect">
            <a:avLst/>
          </a:prstGeom>
        </p:spPr>
        <p:txBody>
          <a:bodyPr vert="horz" lIns="0" tIns="9144" rIns="0" bIns="9144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4724400"/>
          </a:xfrm>
          <a:prstGeom prst="rect">
            <a:avLst/>
          </a:prstGeom>
        </p:spPr>
        <p:txBody>
          <a:bodyPr vert="horz" lIns="9144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867400" y="6492875"/>
            <a:ext cx="1981200" cy="365125"/>
          </a:xfrm>
          <a:prstGeom prst="rect">
            <a:avLst/>
          </a:prstGeom>
        </p:spPr>
        <p:txBody>
          <a:bodyPr vert="horz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362200" y="6400800"/>
            <a:ext cx="4800600" cy="457200"/>
          </a:xfrm>
          <a:prstGeom prst="rect">
            <a:avLst/>
          </a:prstGeom>
        </p:spPr>
        <p:txBody>
          <a:bodyPr vert="horz" lIns="0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533400" cy="365125"/>
          </a:xfrm>
          <a:prstGeom prst="rect">
            <a:avLst/>
          </a:prstGeom>
        </p:spPr>
        <p:txBody>
          <a:bodyPr vert="horz" lIns="91440" rIns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AFE4587-98A3-4605-9BFE-A1C5D89EB9A9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1" name="Picture 7" descr="EMRM-04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8000" contrast="-56000"/>
          </a:blip>
          <a:srcRect/>
          <a:stretch>
            <a:fillRect/>
          </a:stretch>
        </p:blipFill>
        <p:spPr bwMode="auto">
          <a:xfrm>
            <a:off x="7162800" y="5835650"/>
            <a:ext cx="1981200" cy="1022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38" name="Line 9"/>
          <p:cNvSpPr>
            <a:spLocks noChangeShapeType="1"/>
          </p:cNvSpPr>
          <p:nvPr/>
        </p:nvSpPr>
        <p:spPr bwMode="auto">
          <a:xfrm>
            <a:off x="2209800" y="6324600"/>
            <a:ext cx="495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40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10" descr="LogoE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0"/>
          </a:blip>
          <a:srcRect/>
          <a:stretch>
            <a:fillRect/>
          </a:stretch>
        </p:blipFill>
        <p:spPr bwMode="auto">
          <a:xfrm>
            <a:off x="0" y="5927725"/>
            <a:ext cx="2209800" cy="85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99114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ln w="500">
            <a:solidFill>
              <a:schemeClr val="tx2">
                <a:shade val="20000"/>
                <a:satMod val="350000"/>
              </a:schemeClr>
            </a:solidFill>
          </a:ln>
          <a:solidFill>
            <a:srgbClr val="FFFF00"/>
          </a:solidFill>
          <a:effectLst>
            <a:outerShdw blurRad="30000" dist="30000" dir="2700000" algn="tl" rotWithShape="0">
              <a:schemeClr val="bg2">
                <a:shade val="45000"/>
                <a:satMod val="150000"/>
                <a:alpha val="90000"/>
              </a:schemeClr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FFF00"/>
          </a:solidFill>
          <a:latin typeface="Arial" pitchFamily="34" charset="0"/>
          <a:cs typeface="Arial" pitchFamily="34" charset="0"/>
        </a:defRPr>
      </a:lvl9pPr>
    </p:titleStyle>
    <p:bodyStyle>
      <a:lvl1pPr marL="319088" indent="-3190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 2" pitchFamily="18" charset="2"/>
        <a:buChar char=""/>
        <a:defRPr sz="3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1pPr>
      <a:lvl2pPr marL="630238" indent="-2730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"/>
        <a:defRPr sz="2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2pPr>
      <a:lvl3pPr marL="922338" indent="-2730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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"/>
        <a:defRPr sz="22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4pPr>
      <a:lvl5pPr marL="14255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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Arial" pitchFamily="34" charset="0"/>
        </a:defRPr>
      </a:lvl5pPr>
      <a:lvl6pPr marL="1673352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11096" indent="-228600" algn="l" rtl="0" eaLnBrk="1" latinLnBrk="0" hangingPunct="1">
        <a:spcBef>
          <a:spcPct val="20000"/>
        </a:spcBef>
        <a:buClr>
          <a:schemeClr val="tx2"/>
        </a:buClr>
        <a:buFont typeface="Wingdings 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21408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22576" indent="-182880" algn="l" rtl="0" eaLnBrk="1" latinLnBrk="0" hangingPunct="1">
        <a:spcBef>
          <a:spcPct val="20000"/>
        </a:spcBef>
        <a:buClr>
          <a:schemeClr val="tx2"/>
        </a:buClr>
        <a:buFont typeface="Wingdings 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7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539" y="1380815"/>
            <a:ext cx="8291501" cy="4611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0" y="1246909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0147" tIns="40074" rIns="80147" bIns="40074"/>
          <a:lstStyle/>
          <a:p>
            <a:pPr rtl="1" fontAlgn="base">
              <a:spcBef>
                <a:spcPct val="0"/>
              </a:spcBef>
              <a:spcAft>
                <a:spcPct val="0"/>
              </a:spcAft>
            </a:pPr>
            <a:endParaRPr lang="en-GB" sz="3400" b="1" dirty="0">
              <a:solidFill>
                <a:srgbClr val="000066"/>
              </a:solidFill>
            </a:endParaRP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358" y="6015688"/>
            <a:ext cx="9144000" cy="842312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0147" tIns="40074" rIns="80147" bIns="40074" anchor="ctr"/>
          <a:lstStyle/>
          <a:p>
            <a:pPr rtl="1" fontAlgn="base">
              <a:spcBef>
                <a:spcPct val="0"/>
              </a:spcBef>
              <a:spcAft>
                <a:spcPct val="0"/>
              </a:spcAft>
            </a:pPr>
            <a:endParaRPr lang="en-GB" sz="3400" b="1" dirty="0">
              <a:solidFill>
                <a:srgbClr val="000066"/>
              </a:solidFill>
            </a:endParaRPr>
          </a:p>
        </p:txBody>
      </p:sp>
      <p:sp>
        <p:nvSpPr>
          <p:cNvPr id="7181" name="Rectangle 13"/>
          <p:cNvSpPr>
            <a:spLocks noChangeArrowheads="1"/>
          </p:cNvSpPr>
          <p:nvPr/>
        </p:nvSpPr>
        <p:spPr bwMode="auto">
          <a:xfrm>
            <a:off x="927161" y="6426045"/>
            <a:ext cx="4247561" cy="43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1200" b="1" dirty="0" smtClean="0">
                <a:solidFill>
                  <a:srgbClr val="96CCEE"/>
                </a:solidFill>
                <a:latin typeface="Arial Narrow" pitchFamily="34" charset="0"/>
              </a:rPr>
              <a:t>Tier 3 discussion for 3.8/UHC.  IAEG meeting, Mexico City, 30 March – 1 April 2016</a:t>
            </a:r>
            <a:endParaRPr lang="en-GB" altLang="en-US" sz="1200" b="1" dirty="0">
              <a:solidFill>
                <a:srgbClr val="96CCEE"/>
              </a:solidFill>
              <a:latin typeface="Arial Narrow" pitchFamily="34" charset="0"/>
            </a:endParaRPr>
          </a:p>
        </p:txBody>
      </p: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359734" y="6398688"/>
            <a:ext cx="355660" cy="33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441D49-7D7D-4EFE-9BC0-7F4E82A0927C}" type="slidenum">
              <a:rPr lang="ar-SA" altLang="en-US" sz="1500" b="1">
                <a:solidFill>
                  <a:srgbClr val="72BBE8"/>
                </a:solidFill>
                <a:latin typeface="Arial Narrow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GB" altLang="en-US" sz="1500" b="1" dirty="0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US" altLang="en-US" sz="2100" b="1" baseline="14000" dirty="0">
                <a:solidFill>
                  <a:srgbClr val="FFFFFF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7185" name="Picture 17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751" y="6040166"/>
            <a:ext cx="2207266" cy="71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96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+mj-ea"/>
          <a:cs typeface="+mj-cs"/>
        </a:defRPr>
      </a:lvl1pPr>
      <a:lvl2pPr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2pPr>
      <a:lvl3pPr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3pPr>
      <a:lvl4pPr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4pPr>
      <a:lvl5pPr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5pPr>
      <a:lvl6pPr marL="400736"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fontAlgn="base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2295" indent="-342295" algn="l" defTabSz="914179" rtl="0" fontAlgn="base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+mn-ea"/>
          <a:cs typeface="+mn-cs"/>
        </a:defRPr>
      </a:lvl1pPr>
      <a:lvl2pPr marL="805646" indent="-282464" algn="l" defTabSz="914179" rtl="0" fontAlgn="base">
        <a:spcBef>
          <a:spcPct val="20000"/>
        </a:spcBef>
        <a:spcAft>
          <a:spcPct val="0"/>
        </a:spcAft>
        <a:buClr>
          <a:srgbClr val="1E7FB8"/>
        </a:buClr>
        <a:buFont typeface="Arial" charset="0"/>
        <a:buChar char="–"/>
        <a:defRPr sz="2100">
          <a:solidFill>
            <a:srgbClr val="000066"/>
          </a:solidFill>
          <a:latin typeface="+mn-lt"/>
          <a:cs typeface="+mn-cs"/>
        </a:defRPr>
      </a:lvl2pPr>
      <a:lvl3pPr marL="1256474" indent="-269940" algn="l" defTabSz="914179" rtl="0" fontAlgn="base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cs typeface="+mn-cs"/>
        </a:defRPr>
      </a:lvl3pPr>
      <a:lvl4pPr marL="1664167" indent="-226806" algn="l" defTabSz="914179" rtl="0" fontAlgn="base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cs typeface="+mn-cs"/>
        </a:defRPr>
      </a:lvl4pPr>
      <a:lvl5pPr marL="1988374" indent="-144710" algn="r" defTabSz="914179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5pPr>
      <a:lvl6pPr marL="2389109" indent="-144710" algn="r" defTabSz="914179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fontAlgn="base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5758"/>
          <a:stretch/>
        </p:blipFill>
        <p:spPr>
          <a:xfrm>
            <a:off x="0" y="5881254"/>
            <a:ext cx="9144000" cy="97674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33600" y="6356350"/>
            <a:ext cx="464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03227" y="6482482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98EA3-FA9D-4CA1-BAA1-56F4140420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6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50000"/>
            </a:schemeClr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Microsoft_Excel_97-2003_Worksheet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png"/><Relationship Id="rId4" Type="http://schemas.openxmlformats.org/officeDocument/2006/relationships/oleObject" Target="../embeddings/Microsoft_Excel_97-2003_Worksheet2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veymonkey.co.uk/r/TDDDQ8S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0"/>
            <a:ext cx="8382000" cy="1470025"/>
          </a:xfrm>
        </p:spPr>
        <p:txBody>
          <a:bodyPr>
            <a:noAutofit/>
          </a:bodyPr>
          <a:lstStyle/>
          <a:p>
            <a:r>
              <a:rPr lang="en-US" sz="3600" dirty="0"/>
              <a:t>Where are we from UHC in the region</a:t>
            </a:r>
            <a:r>
              <a:rPr lang="en-US" sz="3600" dirty="0" smtClean="0"/>
              <a:t>?</a:t>
            </a:r>
            <a:br>
              <a:rPr lang="en-US" sz="36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2800" dirty="0" smtClean="0"/>
              <a:t>Population </a:t>
            </a:r>
            <a:r>
              <a:rPr lang="en-US" sz="2800" dirty="0"/>
              <a:t>coverage and financial risk protection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895600"/>
            <a:ext cx="7924800" cy="1676400"/>
          </a:xfrm>
        </p:spPr>
        <p:txBody>
          <a:bodyPr>
            <a:noAutofit/>
          </a:bodyPr>
          <a:lstStyle/>
          <a:p>
            <a:r>
              <a:rPr lang="en-US" sz="2800" b="1" dirty="0"/>
              <a:t>MENA HPF CONFERENCE ON</a:t>
            </a:r>
            <a:endParaRPr lang="en-US" sz="2800" dirty="0"/>
          </a:p>
          <a:p>
            <a:r>
              <a:rPr lang="en-US" sz="2800" b="1" dirty="0"/>
              <a:t>UNIVERSAL ACCESS TO QUALITY HEALTHCARE IN THE ARAB COUNTRIES</a:t>
            </a:r>
            <a:endParaRPr lang="en-US" sz="2800" dirty="0"/>
          </a:p>
          <a:p>
            <a:r>
              <a:rPr lang="en-US" sz="2800" dirty="0" smtClean="0"/>
              <a:t>12-13 NOVEMBER 2016, Cairo</a:t>
            </a:r>
            <a:r>
              <a:rPr lang="en-US" sz="2000" dirty="0">
                <a:solidFill>
                  <a:schemeClr val="tx2"/>
                </a:solidFill>
              </a:rPr>
              <a:t/>
            </a:r>
            <a:br>
              <a:rPr lang="en-US" sz="2000" dirty="0">
                <a:solidFill>
                  <a:schemeClr val="tx2"/>
                </a:solidFill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311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dirty="0">
                <a:latin typeface="Arial" charset="0"/>
                <a:cs typeface="Arial" charset="0"/>
              </a:rPr>
              <a:t/>
            </a:r>
            <a:br>
              <a:rPr lang="en-US" sz="2800" dirty="0">
                <a:latin typeface="Arial" charset="0"/>
                <a:cs typeface="Arial" charset="0"/>
              </a:rPr>
            </a:br>
            <a: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  <a:t>Per capita </a:t>
            </a:r>
            <a:r>
              <a:rPr lang="en-US" sz="280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Total Health Expenditure by EMR Country Group</a:t>
            </a:r>
            <a: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  <a:t>, 2013</a:t>
            </a:r>
            <a:b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</a:br>
            <a:endParaRPr lang="en-US" sz="2800" dirty="0">
              <a:ln>
                <a:noFill/>
              </a:ln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8195" name="Content Placeholder 5"/>
          <p:cNvGraphicFramePr>
            <a:graphicFrameLocks noGrp="1"/>
          </p:cNvGraphicFramePr>
          <p:nvPr>
            <p:ph idx="1"/>
          </p:nvPr>
        </p:nvGraphicFramePr>
        <p:xfrm>
          <a:off x="254000" y="1397000"/>
          <a:ext cx="8636000" cy="523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r:id="rId4" imgW="8632684" imgH="5236918" progId="Excel.Chart.8">
                  <p:embed/>
                </p:oleObj>
              </mc:Choice>
              <mc:Fallback>
                <p:oleObj r:id="rId4" imgW="8632684" imgH="5236918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1397000"/>
                        <a:ext cx="8636000" cy="523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6" name="Slide Number Placeholder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defRPr sz="3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4635350-3732-4EBD-BC4A-8E59E63B6EB2}" type="slidenum">
              <a:rPr lang="en-US" altLang="en-US" sz="1400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z="1400" smtClean="0">
              <a:solidFill>
                <a:prstClr val="white"/>
              </a:solidFill>
            </a:endParaRPr>
          </a:p>
        </p:txBody>
      </p:sp>
      <p:sp>
        <p:nvSpPr>
          <p:cNvPr id="8200" name="TextBox 14"/>
          <p:cNvSpPr txBox="1">
            <a:spLocks noChangeArrowheads="1"/>
          </p:cNvSpPr>
          <p:nvPr/>
        </p:nvSpPr>
        <p:spPr bwMode="auto">
          <a:xfrm>
            <a:off x="1139825" y="3468469"/>
            <a:ext cx="152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 smtClean="0">
                <a:solidFill>
                  <a:prstClr val="white"/>
                </a:solidFill>
              </a:rPr>
              <a:t>Group 3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 smtClean="0">
                <a:solidFill>
                  <a:prstClr val="white"/>
                </a:solidFill>
              </a:rPr>
              <a:t>US$ 37–137</a:t>
            </a:r>
          </a:p>
        </p:txBody>
      </p:sp>
      <p:sp>
        <p:nvSpPr>
          <p:cNvPr id="8201" name="TextBox 15"/>
          <p:cNvSpPr txBox="1">
            <a:spLocks noChangeArrowheads="1"/>
          </p:cNvSpPr>
          <p:nvPr/>
        </p:nvSpPr>
        <p:spPr bwMode="auto">
          <a:xfrm>
            <a:off x="3962400" y="2949356"/>
            <a:ext cx="1600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 smtClean="0">
                <a:solidFill>
                  <a:prstClr val="white"/>
                </a:solidFill>
              </a:rPr>
              <a:t>Group 2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dirty="0" smtClean="0">
                <a:solidFill>
                  <a:prstClr val="white"/>
                </a:solidFill>
              </a:rPr>
              <a:t>US$ 43–631</a:t>
            </a:r>
          </a:p>
        </p:txBody>
      </p:sp>
      <p:sp>
        <p:nvSpPr>
          <p:cNvPr id="8202" name="TextBox 16"/>
          <p:cNvSpPr txBox="1">
            <a:spLocks noChangeArrowheads="1"/>
          </p:cNvSpPr>
          <p:nvPr/>
        </p:nvSpPr>
        <p:spPr bwMode="auto">
          <a:xfrm>
            <a:off x="6324600" y="2219106"/>
            <a:ext cx="182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>
              <a:defRPr sz="2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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smtClean="0">
                <a:solidFill>
                  <a:prstClr val="white"/>
                </a:solidFill>
              </a:rPr>
              <a:t>Group 1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800" b="1" smtClean="0">
                <a:solidFill>
                  <a:prstClr val="white"/>
                </a:solidFill>
              </a:rPr>
              <a:t>US$ 678–2,043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74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2800" dirty="0">
                <a:latin typeface="Arial" charset="0"/>
                <a:cs typeface="Arial" charset="0"/>
              </a:rPr>
              <a:t/>
            </a:r>
            <a:br>
              <a:rPr lang="en-US" sz="2800" dirty="0">
                <a:latin typeface="Arial" charset="0"/>
                <a:cs typeface="Arial" charset="0"/>
              </a:rPr>
            </a:br>
            <a: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  <a:t>Per capita </a:t>
            </a:r>
            <a:r>
              <a:rPr lang="en-US" sz="280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Total and “General Government” Expenditure on Health by Country Group</a:t>
            </a:r>
            <a: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  <a:t>, 2013</a:t>
            </a:r>
            <a:br>
              <a:rPr lang="en-US" sz="2800" dirty="0">
                <a:ln>
                  <a:noFill/>
                </a:ln>
                <a:effectLst/>
                <a:latin typeface="Arial" charset="0"/>
                <a:cs typeface="Arial" charset="0"/>
              </a:rPr>
            </a:br>
            <a:endParaRPr lang="en-US" sz="2800" dirty="0">
              <a:ln>
                <a:noFill/>
              </a:ln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219" name="Content Placeholder 5"/>
          <p:cNvGraphicFramePr>
            <a:graphicFrameLocks noGrp="1"/>
          </p:cNvGraphicFramePr>
          <p:nvPr>
            <p:ph idx="1"/>
          </p:nvPr>
        </p:nvGraphicFramePr>
        <p:xfrm>
          <a:off x="254000" y="1397000"/>
          <a:ext cx="8636000" cy="523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r:id="rId4" imgW="8632684" imgH="5236918" progId="Excel.Chart.8">
                  <p:embed/>
                </p:oleObj>
              </mc:Choice>
              <mc:Fallback>
                <p:oleObj r:id="rId4" imgW="8632684" imgH="5236918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1397000"/>
                        <a:ext cx="8636000" cy="523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146175" y="3962400"/>
            <a:ext cx="152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Group 3</a:t>
            </a:r>
          </a:p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US$ 12–82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965575" y="3667125"/>
            <a:ext cx="1600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Group 2</a:t>
            </a:r>
          </a:p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US$ 20–320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48400" y="2667000"/>
            <a:ext cx="1828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Group 1</a:t>
            </a:r>
          </a:p>
          <a:p>
            <a:pPr algn="ctr" eaLnBrk="1" hangingPunct="1"/>
            <a:r>
              <a:rPr lang="en-US" sz="1600" b="1" i="1">
                <a:solidFill>
                  <a:srgbClr val="FFFF00"/>
                </a:solidFill>
              </a:rPr>
              <a:t>US$ 519–1,714</a:t>
            </a:r>
          </a:p>
        </p:txBody>
      </p:sp>
      <p:sp>
        <p:nvSpPr>
          <p:cNvPr id="9223" name="TextBox 14"/>
          <p:cNvSpPr txBox="1">
            <a:spLocks noChangeArrowheads="1"/>
          </p:cNvSpPr>
          <p:nvPr/>
        </p:nvSpPr>
        <p:spPr bwMode="auto">
          <a:xfrm>
            <a:off x="1066800" y="2859088"/>
            <a:ext cx="1524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Group 3</a:t>
            </a:r>
          </a:p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US$ 37–137</a:t>
            </a:r>
          </a:p>
        </p:txBody>
      </p:sp>
      <p:sp>
        <p:nvSpPr>
          <p:cNvPr id="9224" name="TextBox 15"/>
          <p:cNvSpPr txBox="1">
            <a:spLocks noChangeArrowheads="1"/>
          </p:cNvSpPr>
          <p:nvPr/>
        </p:nvSpPr>
        <p:spPr bwMode="auto">
          <a:xfrm>
            <a:off x="3889375" y="2339975"/>
            <a:ext cx="1600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Group 2</a:t>
            </a:r>
          </a:p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US$ 43–631</a:t>
            </a:r>
          </a:p>
        </p:txBody>
      </p:sp>
      <p:sp>
        <p:nvSpPr>
          <p:cNvPr id="9225" name="TextBox 16"/>
          <p:cNvSpPr txBox="1">
            <a:spLocks noChangeArrowheads="1"/>
          </p:cNvSpPr>
          <p:nvPr/>
        </p:nvSpPr>
        <p:spPr bwMode="auto">
          <a:xfrm>
            <a:off x="6251575" y="1609725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Group 1</a:t>
            </a:r>
          </a:p>
          <a:p>
            <a:pPr algn="ctr" eaLnBrk="1" hangingPunct="1"/>
            <a:r>
              <a:rPr lang="en-US" b="1">
                <a:solidFill>
                  <a:prstClr val="white"/>
                </a:solidFill>
              </a:rPr>
              <a:t>US$ 678–2,043</a:t>
            </a:r>
          </a:p>
        </p:txBody>
      </p:sp>
      <p:sp>
        <p:nvSpPr>
          <p:cNvPr id="2" name="Down Arrow 1"/>
          <p:cNvSpPr/>
          <p:nvPr/>
        </p:nvSpPr>
        <p:spPr>
          <a:xfrm>
            <a:off x="1676400" y="3429000"/>
            <a:ext cx="307975" cy="5334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4611688" y="3021013"/>
            <a:ext cx="307975" cy="5334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7011988" y="2133600"/>
            <a:ext cx="307975" cy="5334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CCF926-9B26-4149-960A-F6ACFD0E348A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40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en-US" altLang="en-US" sz="300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Share of Out‐of‐Pocket Expenditure as percent of Total Health Expenditure, 2002–11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958540"/>
              </p:ext>
            </p:extLst>
          </p:nvPr>
        </p:nvGraphicFramePr>
        <p:xfrm>
          <a:off x="14844" y="1285504"/>
          <a:ext cx="9144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772400" y="2362200"/>
            <a:ext cx="1066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Group 3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2400" y="2895600"/>
            <a:ext cx="1066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Group 2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72400" y="4038600"/>
            <a:ext cx="1066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EMR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2400" y="4648200"/>
            <a:ext cx="10668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Group 1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762000" y="2667000"/>
            <a:ext cx="8229600" cy="20621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b="1" smtClean="0">
                <a:solidFill>
                  <a:prstClr val="black"/>
                </a:solidFill>
                <a:latin typeface="Arial" charset="0"/>
                <a:cs typeface="Arial" charset="0"/>
              </a:rPr>
              <a:t>In EMR, it is estimated that up to 16.5 million people face financial catastrophe and 7.5 million become poor due to </a:t>
            </a:r>
            <a:br>
              <a:rPr lang="en-US" b="1" smtClean="0">
                <a:solidFill>
                  <a:prstClr val="black"/>
                </a:solidFill>
                <a:latin typeface="Arial" charset="0"/>
                <a:cs typeface="Arial" charset="0"/>
              </a:rPr>
            </a:br>
            <a:r>
              <a:rPr lang="en-US" b="1" smtClean="0">
                <a:solidFill>
                  <a:prstClr val="black"/>
                </a:solidFill>
                <a:latin typeface="Arial" charset="0"/>
                <a:cs typeface="Arial" charset="0"/>
              </a:rPr>
              <a:t>out-of-pocket payments annually</a:t>
            </a:r>
            <a:endParaRPr lang="en-US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53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Financial Protection: from Alma Ata to SDGs</a:t>
            </a:r>
          </a:p>
          <a:p>
            <a:r>
              <a:rPr lang="en-US" dirty="0"/>
              <a:t>Status of </a:t>
            </a:r>
            <a:r>
              <a:rPr lang="en-US" dirty="0" smtClean="0"/>
              <a:t>Financial </a:t>
            </a:r>
            <a:r>
              <a:rPr lang="en-US" dirty="0"/>
              <a:t>Protection in EMR</a:t>
            </a:r>
          </a:p>
          <a:p>
            <a:r>
              <a:rPr lang="en-US" sz="3500" dirty="0">
                <a:solidFill>
                  <a:srgbClr val="FF0000"/>
                </a:solidFill>
              </a:rPr>
              <a:t>Thinking Population Coverage in EMR</a:t>
            </a:r>
          </a:p>
          <a:p>
            <a:r>
              <a:rPr lang="en-US" dirty="0" smtClean="0"/>
              <a:t>An Approach </a:t>
            </a:r>
            <a:r>
              <a:rPr lang="en-US" dirty="0" smtClean="0"/>
              <a:t>for Enhancing Financial Protection and Population Coverage in EMR</a:t>
            </a:r>
          </a:p>
          <a:p>
            <a:r>
              <a:rPr lang="en-US" dirty="0" smtClean="0"/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247655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Population coverage – prepayment arrangements</a:t>
            </a: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547657"/>
              </p:ext>
            </p:extLst>
          </p:nvPr>
        </p:nvGraphicFramePr>
        <p:xfrm>
          <a:off x="0" y="1564078"/>
          <a:ext cx="9144000" cy="489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0600"/>
                <a:gridCol w="1715345"/>
                <a:gridCol w="1637455"/>
                <a:gridCol w="1600200"/>
                <a:gridCol w="1600200"/>
                <a:gridCol w="1600200"/>
              </a:tblGrid>
              <a:tr h="594518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Country</a:t>
                      </a:r>
                    </a:p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Group</a:t>
                      </a:r>
                      <a:endParaRPr lang="en-US" sz="1700" kern="10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Government revenue </a:t>
                      </a:r>
                      <a:endParaRPr lang="en-GB" sz="1700" kern="1000" dirty="0" smtClean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Social health insurance </a:t>
                      </a: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schemes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Private </a:t>
                      </a:r>
                      <a:r>
                        <a:rPr lang="en-GB" sz="1700" kern="1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health insurance schemes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Other </a:t>
                      </a:r>
                      <a:r>
                        <a:rPr lang="en-GB" sz="1700" kern="1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prepayment arrangements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Population covered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/>
                </a:tc>
              </a:tr>
              <a:tr h="897182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Group 1</a:t>
                      </a:r>
                      <a:endParaRPr lang="en-US" sz="1700" kern="10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nationals are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covered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Under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consideration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Expatriate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population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but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variable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–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b="1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100% </a:t>
                      </a: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for nationals</a:t>
                      </a:r>
                    </a:p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Non-nationals[?]</a:t>
                      </a:r>
                      <a:endParaRPr lang="en-US" sz="1600" b="1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</a:tr>
              <a:tr h="1600200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Group 2</a:t>
                      </a:r>
                      <a:endParaRPr lang="en-US" sz="1700" kern="10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citizens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eligible, mainly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public sector employees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actually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covered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Formal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sector employees, </a:t>
                      </a:r>
                      <a:r>
                        <a:rPr lang="en-GB" sz="1600" kern="100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parastatal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organizations, vulnerable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population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Formal private sector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employees</a:t>
                      </a:r>
                      <a:r>
                        <a:rPr lang="en-GB" sz="1600" kern="1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but variable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–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40%–90</a:t>
                      </a:r>
                      <a:r>
                        <a:rPr lang="en-GB" sz="1600" b="1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population [lacks depth of coverage]</a:t>
                      </a:r>
                      <a:endParaRPr lang="en-US" sz="1600" b="1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</a:tr>
              <a:tr h="1409726"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Group 3</a:t>
                      </a:r>
                      <a:endParaRPr lang="en-US" sz="1700" kern="1000" dirty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700" kern="1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700" kern="1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citizens eligible, mainly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public sector employees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actually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covered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No national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programs, for </a:t>
                      </a: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certain geographic areas or </a:t>
                      </a:r>
                      <a:r>
                        <a:rPr lang="en-GB" sz="1600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labour sector 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Formal private sector employees but limited in scope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Limited community health insurance schemes </a:t>
                      </a:r>
                      <a:endParaRPr lang="en-US" sz="1600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b="1" kern="10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Around </a:t>
                      </a: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25%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60045" algn="l"/>
                          <a:tab pos="720090" algn="l"/>
                          <a:tab pos="1080135" algn="l"/>
                        </a:tabLst>
                        <a:defRPr/>
                      </a:pP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[lacks depth of coverage]</a:t>
                      </a:r>
                      <a:endParaRPr lang="en-US" sz="1600" b="1" kern="1000" dirty="0" smtClean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60045" algn="l"/>
                          <a:tab pos="720090" algn="l"/>
                          <a:tab pos="1080135" algn="l"/>
                        </a:tabLst>
                      </a:pPr>
                      <a:r>
                        <a:rPr lang="en-GB" sz="1600" b="1" kern="1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1600" b="1" kern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37098" marR="37098" marT="0" marB="0" anchor="ctr"/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Towards universal health coverage in countries of the Eastern Mediterranean: challenges, opportunities and roadmap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white"/>
                </a:solidFill>
              </a:rPr>
              <a:pPr/>
              <a:t>14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43800" y="1524000"/>
            <a:ext cx="1600200" cy="4865176"/>
          </a:xfrm>
          <a:prstGeom prst="rect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5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Who remain partially or totally not covered?</a:t>
            </a:r>
            <a:endParaRPr lang="en-GB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529577"/>
              </p:ext>
            </p:extLst>
          </p:nvPr>
        </p:nvGraphicFramePr>
        <p:xfrm>
          <a:off x="457200" y="1600200"/>
          <a:ext cx="8229600" cy="4136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4724400"/>
              </a:tblGrid>
              <a:tr h="53975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Countries</a:t>
                      </a:r>
                      <a:r>
                        <a:rPr lang="en-US" sz="2800" baseline="0" dirty="0" smtClean="0"/>
                        <a:t> </a:t>
                      </a:r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Categories</a:t>
                      </a:r>
                      <a:endParaRPr lang="en-GB" sz="2800" dirty="0"/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Group 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Poor, non-poor informal, rural 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Internally displaced populations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Refugees</a:t>
                      </a:r>
                      <a:endParaRPr lang="en-GB" sz="2800" dirty="0"/>
                    </a:p>
                  </a:txBody>
                  <a:tcPr anchor="ctr"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Group 2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97155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Group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800" dirty="0" smtClean="0"/>
                        <a:t>Non-nationals – unskilled and semi skilled workers in the private sector</a:t>
                      </a:r>
                      <a:endParaRPr lang="en-GB" sz="280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white"/>
                </a:solidFill>
              </a:rPr>
              <a:pPr/>
              <a:t>15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en-US" dirty="0"/>
              <a:t>Financial Protection: from Alma Ata to SDGs</a:t>
            </a:r>
          </a:p>
          <a:p>
            <a:r>
              <a:rPr lang="en-US" dirty="0"/>
              <a:t>Status of </a:t>
            </a:r>
            <a:r>
              <a:rPr lang="en-US" dirty="0" smtClean="0"/>
              <a:t>Financial </a:t>
            </a:r>
            <a:r>
              <a:rPr lang="en-US" dirty="0"/>
              <a:t>Protection in EMR</a:t>
            </a:r>
          </a:p>
          <a:p>
            <a:r>
              <a:rPr lang="en-US" dirty="0"/>
              <a:t>Thinking Population Coverage in EMR</a:t>
            </a:r>
          </a:p>
          <a:p>
            <a:r>
              <a:rPr lang="en-US" sz="3500" dirty="0">
                <a:solidFill>
                  <a:srgbClr val="FF0000"/>
                </a:solidFill>
              </a:rPr>
              <a:t>An Approach for Enhancing Financial Protection and Population Coverage in EMR</a:t>
            </a:r>
          </a:p>
          <a:p>
            <a:r>
              <a:rPr lang="en-US" dirty="0" smtClean="0"/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275245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Number Placeholder 8"/>
          <p:cNvSpPr txBox="1">
            <a:spLocks noGrp="1"/>
          </p:cNvSpPr>
          <p:nvPr/>
        </p:nvSpPr>
        <p:spPr bwMode="auto">
          <a:xfrm>
            <a:off x="-1676400" y="6391275"/>
            <a:ext cx="21336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8E460E3-092B-44CA-9459-BE20DB943895}" type="slidenum">
              <a:rPr lang="en-US" sz="1400">
                <a:solidFill>
                  <a:srgbClr val="000099"/>
                </a:solidFill>
              </a:rPr>
              <a:pPr algn="r"/>
              <a:t>17</a:t>
            </a:fld>
            <a:endParaRPr lang="en-US" sz="1400">
              <a:solidFill>
                <a:srgbClr val="000099"/>
              </a:solidFill>
            </a:endParaRPr>
          </a:p>
        </p:txBody>
      </p:sp>
      <p:sp>
        <p:nvSpPr>
          <p:cNvPr id="173058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76200" y="1362075"/>
            <a:ext cx="4343400" cy="22860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lIns="90488" tIns="44450" rIns="90488" bIns="44450">
            <a:normAutofit fontScale="70000" lnSpcReduction="20000"/>
          </a:bodyPr>
          <a:lstStyle/>
          <a:p>
            <a:pPr marL="0" indent="0" algn="ctr" eaLnBrk="1" hangingPunct="1">
              <a:buNone/>
            </a:pPr>
            <a:r>
              <a:rPr lang="en-GB" sz="3100" b="1" dirty="0"/>
              <a:t>GENERAL </a:t>
            </a:r>
            <a:r>
              <a:rPr lang="en-GB" sz="3100" b="1" dirty="0" smtClean="0"/>
              <a:t>GOV’T </a:t>
            </a:r>
            <a:r>
              <a:rPr lang="en-GB" sz="3100" b="1" dirty="0"/>
              <a:t>REVENUE</a:t>
            </a:r>
          </a:p>
          <a:p>
            <a:pPr marL="228600" lvl="1" indent="-168275"/>
            <a:r>
              <a:rPr lang="en-US" sz="2600" dirty="0"/>
              <a:t>Financed through budgetary allocation</a:t>
            </a:r>
          </a:p>
          <a:p>
            <a:pPr marL="228600" lvl="1" indent="-168275"/>
            <a:r>
              <a:rPr lang="en-US" sz="2600" i="1" dirty="0" err="1" smtClean="0"/>
              <a:t>Beveridge</a:t>
            </a:r>
            <a:r>
              <a:rPr lang="en-US" sz="2600" i="1" dirty="0" smtClean="0"/>
              <a:t> </a:t>
            </a:r>
            <a:r>
              <a:rPr lang="en-US" sz="2600" dirty="0" smtClean="0"/>
              <a:t>approach</a:t>
            </a:r>
            <a:endParaRPr lang="en-US" sz="2600" dirty="0"/>
          </a:p>
          <a:p>
            <a:pPr marL="228600" lvl="1" indent="-168275"/>
            <a:r>
              <a:rPr lang="en-GB" sz="2600" dirty="0"/>
              <a:t>Main source </a:t>
            </a:r>
            <a:r>
              <a:rPr lang="en-GB" sz="2600" dirty="0" smtClean="0"/>
              <a:t>of funding in</a:t>
            </a:r>
            <a:r>
              <a:rPr lang="en-GB" sz="2600" dirty="0"/>
              <a:t>:</a:t>
            </a:r>
          </a:p>
          <a:p>
            <a:pPr marL="400050" lvl="2" indent="-168275"/>
            <a:r>
              <a:rPr lang="en-GB" sz="2300" dirty="0" smtClean="0"/>
              <a:t>Globally – UK</a:t>
            </a:r>
            <a:r>
              <a:rPr lang="en-GB" sz="2300" dirty="0"/>
              <a:t>, Australia, Finland, Italy, </a:t>
            </a:r>
            <a:r>
              <a:rPr lang="en-GB" sz="2300" dirty="0" smtClean="0"/>
              <a:t>Greece, Sweden and others.</a:t>
            </a:r>
            <a:endParaRPr lang="en-GB" sz="2300" dirty="0"/>
          </a:p>
          <a:p>
            <a:pPr marL="400050" lvl="2" indent="-168275"/>
            <a:r>
              <a:rPr lang="en-GB" sz="2300" dirty="0" smtClean="0"/>
              <a:t>In EMR – G1: GCC “nationals”; G2: Iraq</a:t>
            </a:r>
            <a:r>
              <a:rPr lang="en-GB" sz="2300" dirty="0"/>
              <a:t>, </a:t>
            </a:r>
            <a:r>
              <a:rPr lang="en-GB" sz="2300" dirty="0" smtClean="0"/>
              <a:t>Libya; G3: </a:t>
            </a:r>
            <a:r>
              <a:rPr lang="en-GB" sz="2300" dirty="0" smtClean="0"/>
              <a:t>Yemen, Sudan</a:t>
            </a:r>
            <a:endParaRPr lang="en-GB" sz="2300" dirty="0"/>
          </a:p>
        </p:txBody>
      </p:sp>
      <p:sp>
        <p:nvSpPr>
          <p:cNvPr id="173061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4495800" y="1285875"/>
            <a:ext cx="4648200" cy="2316162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0488" tIns="44450" rIns="90488" bIns="44450" rtlCol="0">
            <a:normAutofit fontScale="92500"/>
          </a:bodyPr>
          <a:lstStyle/>
          <a:p>
            <a:pPr marL="0" indent="0" algn="ctr">
              <a:buNone/>
            </a:pPr>
            <a:r>
              <a:rPr lang="en-GB" sz="2400" b="1" dirty="0"/>
              <a:t>SOCIAL HEALTH  </a:t>
            </a:r>
            <a:r>
              <a:rPr lang="en-GB" sz="2400" b="1" dirty="0" smtClean="0"/>
              <a:t>INSURANCE</a:t>
            </a:r>
          </a:p>
          <a:p>
            <a:pPr marL="228600" lvl="1" indent="-168275"/>
            <a:r>
              <a:rPr lang="en-GB" sz="1900" dirty="0" smtClean="0"/>
              <a:t>Financed through obligatory payroll taxes</a:t>
            </a:r>
          </a:p>
          <a:p>
            <a:pPr marL="228600" lvl="1" indent="-168275"/>
            <a:r>
              <a:rPr lang="en-GB" sz="1900" i="1" dirty="0" smtClean="0"/>
              <a:t>Bismarck </a:t>
            </a:r>
            <a:r>
              <a:rPr lang="en-GB" sz="1900" dirty="0" smtClean="0"/>
              <a:t>approach</a:t>
            </a:r>
          </a:p>
          <a:p>
            <a:pPr marL="228600" lvl="1" indent="-168275"/>
            <a:r>
              <a:rPr lang="en-GB" sz="1900" dirty="0"/>
              <a:t>Main source of funding in:</a:t>
            </a:r>
          </a:p>
          <a:p>
            <a:pPr marL="457200" lvl="2" indent="-168275"/>
            <a:r>
              <a:rPr lang="en-GB" sz="1800" dirty="0"/>
              <a:t>Globally – </a:t>
            </a:r>
            <a:r>
              <a:rPr lang="en-GB" sz="1700" dirty="0"/>
              <a:t>Germany, Japan, France, South Korea, Turkey and others.</a:t>
            </a:r>
          </a:p>
          <a:p>
            <a:pPr marL="457200" lvl="2" indent="-168275"/>
            <a:r>
              <a:rPr lang="en-GB" sz="1700" dirty="0" smtClean="0"/>
              <a:t>In EMR – </a:t>
            </a:r>
            <a:r>
              <a:rPr lang="en-GB" sz="1700" dirty="0" smtClean="0"/>
              <a:t>G2: Tunisia</a:t>
            </a:r>
            <a:r>
              <a:rPr lang="en-GB" sz="1700" dirty="0"/>
              <a:t>, </a:t>
            </a:r>
            <a:r>
              <a:rPr lang="en-GB" sz="1700" dirty="0" smtClean="0"/>
              <a:t>Morocco; G3: Djibouti</a:t>
            </a:r>
            <a:endParaRPr lang="en-GB" sz="2000" dirty="0"/>
          </a:p>
        </p:txBody>
      </p:sp>
      <p:sp>
        <p:nvSpPr>
          <p:cNvPr id="173062" name="Rectangle 6"/>
          <p:cNvSpPr>
            <a:spLocks noGrp="1" noChangeArrowheads="1"/>
          </p:cNvSpPr>
          <p:nvPr>
            <p:ph sz="quarter" idx="4294967295"/>
          </p:nvPr>
        </p:nvSpPr>
        <p:spPr>
          <a:xfrm>
            <a:off x="1752600" y="3871995"/>
            <a:ext cx="5867400" cy="175728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0488" tIns="44450" rIns="90488" bIns="44450" rtlCol="0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3100" b="1" dirty="0"/>
              <a:t>OTHER ARRANGEMENTS</a:t>
            </a:r>
          </a:p>
          <a:p>
            <a:pPr marL="228600" lvl="1" indent="-228600"/>
            <a:r>
              <a:rPr lang="en-GB" sz="2600" dirty="0"/>
              <a:t>Private Health </a:t>
            </a:r>
            <a:r>
              <a:rPr lang="en-GB" sz="2600" dirty="0" smtClean="0"/>
              <a:t>Insurance – voluntary/for-profit</a:t>
            </a:r>
            <a:endParaRPr lang="en-GB" sz="2600" dirty="0"/>
          </a:p>
          <a:p>
            <a:pPr marL="228600" lvl="1" indent="-228600"/>
            <a:r>
              <a:rPr lang="en-GB" sz="2600" dirty="0"/>
              <a:t>Community-Based Health </a:t>
            </a:r>
            <a:r>
              <a:rPr lang="en-GB" sz="2600" dirty="0" smtClean="0"/>
              <a:t>Insurance – voluntary/not-for-profit</a:t>
            </a:r>
            <a:endParaRPr lang="en-GB" sz="2600" dirty="0"/>
          </a:p>
          <a:p>
            <a:pPr marL="228600" lvl="1" indent="-228600"/>
            <a:r>
              <a:rPr lang="en-GB" sz="2600" dirty="0"/>
              <a:t>Medical Saving </a:t>
            </a:r>
            <a:r>
              <a:rPr lang="en-GB" sz="2600" dirty="0" smtClean="0"/>
              <a:t>Accounts – obligatory with no pooling</a:t>
            </a:r>
            <a:endParaRPr lang="en-GB" sz="2600" dirty="0"/>
          </a:p>
          <a:p>
            <a:pPr marL="228600" lvl="1" indent="-228600"/>
            <a:r>
              <a:rPr lang="en-GB" sz="2600" dirty="0" smtClean="0"/>
              <a:t>Others</a:t>
            </a:r>
            <a:endParaRPr lang="en-GB" sz="26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304800"/>
            <a:ext cx="89154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Prepayments Options 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 Countries to Consider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1265238"/>
            <a:ext cx="4191000" cy="23066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95800" y="1255713"/>
            <a:ext cx="4572000" cy="23161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676400" y="3795795"/>
            <a:ext cx="59436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041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58" grpId="0" build="p" animBg="1"/>
      <p:bldP spid="173061" grpId="0" uiExpand="1" build="p" animBg="1"/>
      <p:bldP spid="173062" grpId="0" uiExpand="1" build="p" animBg="1"/>
      <p:bldP spid="2" grpId="0" animBg="1"/>
      <p:bldP spid="3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DAA9FD-815F-481C-A69D-1F30E2CCAFFE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mtClean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304800"/>
            <a:ext cx="89916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General Government Revenue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600200"/>
            <a:ext cx="4267200" cy="3810000"/>
          </a:xfrm>
          <a:ln>
            <a:solidFill>
              <a:srgbClr val="0099CC"/>
            </a:solidFill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en-US" sz="1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sz="2700" b="1" dirty="0" smtClean="0">
                <a:solidFill>
                  <a:schemeClr val="accent6">
                    <a:lumMod val="75000"/>
                  </a:schemeClr>
                </a:solidFill>
              </a:rPr>
              <a:t>Strengths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39725" lvl="1" indent="-22225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Pools </a:t>
            </a:r>
            <a:r>
              <a:rPr lang="en-US" sz="2000" dirty="0">
                <a:latin typeface="Tahoma" pitchFamily="34" charset="0"/>
              </a:rPr>
              <a:t>risks for whole population </a:t>
            </a:r>
          </a:p>
          <a:p>
            <a:pPr marL="339725" lvl="1" indent="-222250" eaLnBrk="1" hangingPunct="1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Relies </a:t>
            </a:r>
            <a:r>
              <a:rPr lang="en-US" sz="2000" dirty="0">
                <a:latin typeface="Tahoma" pitchFamily="34" charset="0"/>
              </a:rPr>
              <a:t>on many different revenue </a:t>
            </a:r>
            <a:r>
              <a:rPr lang="en-US" sz="2000" dirty="0" smtClean="0">
                <a:latin typeface="Tahoma" pitchFamily="34" charset="0"/>
              </a:rPr>
              <a:t>sources – taxes, natural resources, others</a:t>
            </a:r>
            <a:endParaRPr lang="en-US" sz="2000" dirty="0">
              <a:latin typeface="Tahoma" pitchFamily="34" charset="0"/>
            </a:endParaRPr>
          </a:p>
          <a:p>
            <a:pPr marL="339725" lvl="1" indent="-222250" eaLnBrk="1" hangingPunct="1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 eaLnBrk="1" hangingPunct="1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Single </a:t>
            </a:r>
            <a:r>
              <a:rPr lang="en-US" sz="2000" dirty="0">
                <a:latin typeface="Tahoma" pitchFamily="34" charset="0"/>
              </a:rPr>
              <a:t>centralized governance system </a:t>
            </a:r>
            <a:r>
              <a:rPr lang="en-US" sz="2000" dirty="0" smtClean="0">
                <a:latin typeface="Tahoma" pitchFamily="34" charset="0"/>
              </a:rPr>
              <a:t>with potential </a:t>
            </a:r>
            <a:r>
              <a:rPr lang="en-US" sz="2000" dirty="0">
                <a:latin typeface="Tahoma" pitchFamily="34" charset="0"/>
              </a:rPr>
              <a:t>for administrative efficiency and cost control</a:t>
            </a:r>
          </a:p>
        </p:txBody>
      </p:sp>
      <p:sp>
        <p:nvSpPr>
          <p:cNvPr id="19461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600200"/>
            <a:ext cx="4343400" cy="3810000"/>
          </a:xfrm>
          <a:ln>
            <a:solidFill>
              <a:srgbClr val="0099CC"/>
            </a:solidFill>
          </a:ln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1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2700" b="1" dirty="0" smtClean="0">
                <a:solidFill>
                  <a:schemeClr val="accent6">
                    <a:lumMod val="75000"/>
                  </a:schemeClr>
                </a:solidFill>
              </a:rPr>
              <a:t>Limitations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Variations in funding </a:t>
            </a:r>
            <a:r>
              <a:rPr lang="en-US" sz="2000" dirty="0">
                <a:latin typeface="Tahoma" pitchFamily="34" charset="0"/>
              </a:rPr>
              <a:t>and </a:t>
            </a:r>
            <a:r>
              <a:rPr lang="en-US" sz="2000" dirty="0" smtClean="0">
                <a:latin typeface="Tahoma" pitchFamily="34" charset="0"/>
              </a:rPr>
              <a:t>budgetary allocations </a:t>
            </a:r>
            <a:r>
              <a:rPr lang="en-US" sz="2000" dirty="0">
                <a:latin typeface="Tahoma" pitchFamily="34" charset="0"/>
              </a:rPr>
              <a:t>due to </a:t>
            </a:r>
            <a:r>
              <a:rPr lang="en-US" sz="2000" dirty="0" smtClean="0">
                <a:latin typeface="Tahoma" pitchFamily="34" charset="0"/>
              </a:rPr>
              <a:t>changing gov’t priorities</a:t>
            </a:r>
            <a:endParaRPr lang="en-US" sz="2000" dirty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Often </a:t>
            </a:r>
            <a:r>
              <a:rPr lang="en-US" sz="2000" dirty="0">
                <a:latin typeface="Tahoma" pitchFamily="34" charset="0"/>
              </a:rPr>
              <a:t>disproportionately benefits the </a:t>
            </a:r>
            <a:r>
              <a:rPr lang="en-US" sz="2000" dirty="0" smtClean="0">
                <a:latin typeface="Tahoma" pitchFamily="34" charset="0"/>
              </a:rPr>
              <a:t>better off</a:t>
            </a:r>
            <a:endParaRPr lang="en-US" sz="2000" dirty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Potentially </a:t>
            </a:r>
            <a:r>
              <a:rPr lang="en-US" sz="2000" dirty="0">
                <a:latin typeface="Tahoma" pitchFamily="34" charset="0"/>
              </a:rPr>
              <a:t>inefficient due to </a:t>
            </a:r>
            <a:r>
              <a:rPr lang="en-US" sz="2000" dirty="0" smtClean="0">
                <a:latin typeface="Tahoma" pitchFamily="34" charset="0"/>
              </a:rPr>
              <a:t>complex public </a:t>
            </a:r>
            <a:r>
              <a:rPr lang="en-US" sz="2000" dirty="0">
                <a:latin typeface="Tahoma" pitchFamily="34" charset="0"/>
              </a:rPr>
              <a:t>sector </a:t>
            </a:r>
            <a:r>
              <a:rPr lang="en-US" sz="2000" dirty="0" smtClean="0">
                <a:latin typeface="Tahoma" pitchFamily="34" charset="0"/>
              </a:rPr>
              <a:t>rules and procedures</a:t>
            </a:r>
            <a:endParaRPr lang="en-US" sz="20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8611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6F35992-07E2-4B14-A570-C5FFF7C7B5D3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mtClean="0"/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6200"/>
            <a:ext cx="8991600" cy="1524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Social Health Insurance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295400"/>
            <a:ext cx="4343400" cy="4495800"/>
          </a:xfrm>
          <a:ln>
            <a:solidFill>
              <a:srgbClr val="0099CC"/>
            </a:solidFill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1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2700" b="1" dirty="0" smtClean="0">
                <a:solidFill>
                  <a:schemeClr val="accent6">
                    <a:lumMod val="75000"/>
                  </a:schemeClr>
                </a:solidFill>
              </a:rPr>
              <a:t>Strengths</a:t>
            </a:r>
            <a:endParaRPr lang="en-US" sz="27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Mandatory contributions based on ability-to-pay</a:t>
            </a:r>
          </a:p>
          <a:p>
            <a:pPr marL="339725" lvl="1" indent="-222250">
              <a:lnSpc>
                <a:spcPct val="90000"/>
              </a:lnSpc>
              <a:defRPr/>
            </a:pPr>
            <a:endParaRPr lang="en-US" sz="2000" dirty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Perceived </a:t>
            </a:r>
            <a:r>
              <a:rPr lang="en-US" sz="2000" dirty="0">
                <a:latin typeface="Tahoma" pitchFamily="34" charset="0"/>
              </a:rPr>
              <a:t>as a ‘benefit’ tax with more ‘willingness to pay’</a:t>
            </a:r>
          </a:p>
          <a:p>
            <a:pPr marL="339725" lvl="1" indent="-222250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>
                <a:latin typeface="Tahoma" pitchFamily="34" charset="0"/>
              </a:rPr>
              <a:t>Protects health financing from gov’t annual </a:t>
            </a:r>
            <a:r>
              <a:rPr lang="en-US" sz="2000" dirty="0" smtClean="0">
                <a:latin typeface="Tahoma" pitchFamily="34" charset="0"/>
              </a:rPr>
              <a:t>budgetary </a:t>
            </a:r>
            <a:r>
              <a:rPr lang="en-US" sz="2000" dirty="0">
                <a:latin typeface="Tahoma" pitchFamily="34" charset="0"/>
              </a:rPr>
              <a:t>process</a:t>
            </a:r>
          </a:p>
          <a:p>
            <a:pPr marL="339725" lvl="1" indent="-222250">
              <a:lnSpc>
                <a:spcPct val="90000"/>
              </a:lnSpc>
              <a:defRPr/>
            </a:pPr>
            <a:endParaRPr lang="en-US" sz="2000" dirty="0" smtClean="0">
              <a:latin typeface="Tahoma" pitchFamily="34" charset="0"/>
            </a:endParaRPr>
          </a:p>
          <a:p>
            <a:pPr marL="339725" lvl="1" indent="-222250">
              <a:lnSpc>
                <a:spcPct val="90000"/>
              </a:lnSpc>
              <a:defRPr/>
            </a:pPr>
            <a:r>
              <a:rPr lang="en-US" sz="2000" dirty="0" smtClean="0">
                <a:latin typeface="Tahoma" pitchFamily="34" charset="0"/>
              </a:rPr>
              <a:t>Additional </a:t>
            </a:r>
            <a:r>
              <a:rPr lang="en-US" sz="2000" dirty="0">
                <a:latin typeface="Tahoma" pitchFamily="34" charset="0"/>
              </a:rPr>
              <a:t>health revenue </a:t>
            </a:r>
            <a:r>
              <a:rPr lang="en-US" sz="2000" dirty="0" smtClean="0">
                <a:latin typeface="Tahoma" pitchFamily="34" charset="0"/>
              </a:rPr>
              <a:t>source</a:t>
            </a:r>
            <a:endParaRPr lang="en-US" sz="2000" dirty="0">
              <a:latin typeface="Tahoma" pitchFamily="34" charset="0"/>
            </a:endParaRPr>
          </a:p>
        </p:txBody>
      </p:sp>
      <p:sp>
        <p:nvSpPr>
          <p:cNvPr id="2048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295400"/>
            <a:ext cx="4495800" cy="4495800"/>
          </a:xfrm>
          <a:ln>
            <a:solidFill>
              <a:srgbClr val="0099CC"/>
            </a:solidFill>
          </a:ln>
        </p:spPr>
        <p:txBody>
          <a:bodyPr>
            <a:normAutofit fontScale="55000" lnSpcReduction="2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1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en-US" sz="4300" b="1" dirty="0">
                <a:solidFill>
                  <a:schemeClr val="accent6">
                    <a:lumMod val="75000"/>
                  </a:schemeClr>
                </a:solidFill>
              </a:rPr>
              <a:t>Limitations</a:t>
            </a:r>
          </a:p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n-US" sz="900" b="1" dirty="0" smtClean="0">
              <a:solidFill>
                <a:srgbClr val="000066"/>
              </a:solidFill>
              <a:latin typeface="Tahoma" pitchFamily="34" charset="0"/>
            </a:endParaRPr>
          </a:p>
          <a:p>
            <a:pPr marL="339725" lvl="1" indent="-222250">
              <a:lnSpc>
                <a:spcPct val="110000"/>
              </a:lnSpc>
              <a:defRPr/>
            </a:pPr>
            <a:r>
              <a:rPr lang="en-US" sz="3600" dirty="0">
                <a:latin typeface="Tahoma" pitchFamily="34" charset="0"/>
              </a:rPr>
              <a:t>Potential to exclude the poor and vulnerable unless subsidized by gov’t</a:t>
            </a:r>
          </a:p>
          <a:p>
            <a:pPr marL="339725" lvl="1" indent="-222250">
              <a:lnSpc>
                <a:spcPct val="110000"/>
              </a:lnSpc>
              <a:defRPr/>
            </a:pPr>
            <a:endParaRPr lang="en-US" sz="3300" dirty="0">
              <a:latin typeface="Tahoma" pitchFamily="34" charset="0"/>
            </a:endParaRPr>
          </a:p>
          <a:p>
            <a:pPr marL="339725" lvl="1" indent="-222250">
              <a:lnSpc>
                <a:spcPct val="110000"/>
              </a:lnSpc>
              <a:defRPr/>
            </a:pPr>
            <a:r>
              <a:rPr lang="en-US" sz="3600" dirty="0">
                <a:latin typeface="Tahoma" pitchFamily="34" charset="0"/>
              </a:rPr>
              <a:t>Administrative cost can be high if fragmented</a:t>
            </a:r>
          </a:p>
          <a:p>
            <a:pPr marL="339725" lvl="1" indent="-222250">
              <a:lnSpc>
                <a:spcPct val="110000"/>
              </a:lnSpc>
              <a:defRPr/>
            </a:pPr>
            <a:endParaRPr lang="en-US" sz="3300" dirty="0">
              <a:latin typeface="Tahoma" pitchFamily="34" charset="0"/>
            </a:endParaRPr>
          </a:p>
          <a:p>
            <a:pPr marL="339725" lvl="1" indent="-222250">
              <a:lnSpc>
                <a:spcPct val="110000"/>
              </a:lnSpc>
              <a:defRPr/>
            </a:pPr>
            <a:r>
              <a:rPr lang="en-US" sz="3500" dirty="0" smtClean="0">
                <a:latin typeface="Tahoma" pitchFamily="34" charset="0"/>
              </a:rPr>
              <a:t>Benefit packages do not often cover for </a:t>
            </a:r>
            <a:r>
              <a:rPr lang="en-US" sz="3500" dirty="0" err="1" smtClean="0">
                <a:latin typeface="Tahoma" pitchFamily="34" charset="0"/>
              </a:rPr>
              <a:t>promotive</a:t>
            </a:r>
            <a:r>
              <a:rPr lang="en-US" sz="3500" dirty="0" smtClean="0">
                <a:latin typeface="Tahoma" pitchFamily="34" charset="0"/>
              </a:rPr>
              <a:t>/preventive care</a:t>
            </a:r>
            <a:endParaRPr lang="en-US" sz="3500" dirty="0">
              <a:latin typeface="Tahoma" pitchFamily="34" charset="0"/>
            </a:endParaRPr>
          </a:p>
          <a:p>
            <a:pPr marL="339725" lvl="1" indent="-222250">
              <a:lnSpc>
                <a:spcPct val="110000"/>
              </a:lnSpc>
              <a:defRPr/>
            </a:pPr>
            <a:endParaRPr lang="en-US" sz="3300" dirty="0">
              <a:latin typeface="Tahoma" pitchFamily="34" charset="0"/>
            </a:endParaRPr>
          </a:p>
          <a:p>
            <a:pPr marL="339725" lvl="1" indent="-222250">
              <a:lnSpc>
                <a:spcPct val="110000"/>
              </a:lnSpc>
              <a:defRPr/>
            </a:pPr>
            <a:r>
              <a:rPr lang="en-US" sz="3600" dirty="0">
                <a:latin typeface="Tahoma" pitchFamily="34" charset="0"/>
              </a:rPr>
              <a:t>Potential negative impact on employment because of increased cost of production</a:t>
            </a:r>
          </a:p>
        </p:txBody>
      </p:sp>
    </p:spTree>
    <p:extLst>
      <p:ext uri="{BB962C8B-B14F-4D97-AF65-F5344CB8AC3E}">
        <p14:creationId xmlns:p14="http://schemas.microsoft.com/office/powerpoint/2010/main" val="3561552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Financial Protection: from </a:t>
            </a:r>
            <a:r>
              <a:rPr lang="en-US" i="1" dirty="0" smtClean="0"/>
              <a:t>Alma Ata </a:t>
            </a:r>
            <a:r>
              <a:rPr lang="en-US" dirty="0" smtClean="0"/>
              <a:t>to </a:t>
            </a:r>
            <a:r>
              <a:rPr lang="en-US" i="1" dirty="0" smtClean="0"/>
              <a:t>SDGs</a:t>
            </a:r>
          </a:p>
          <a:p>
            <a:r>
              <a:rPr lang="en-US" dirty="0" smtClean="0"/>
              <a:t>Status of </a:t>
            </a:r>
            <a:r>
              <a:rPr lang="en-US" dirty="0" smtClean="0"/>
              <a:t>Financial </a:t>
            </a:r>
            <a:r>
              <a:rPr lang="en-US" dirty="0" smtClean="0"/>
              <a:t>Protection in EMR</a:t>
            </a:r>
          </a:p>
          <a:p>
            <a:r>
              <a:rPr lang="en-US" dirty="0" smtClean="0"/>
              <a:t>Thinking Population Coverage in EMR</a:t>
            </a:r>
          </a:p>
          <a:p>
            <a:r>
              <a:rPr lang="en-US" dirty="0" smtClean="0"/>
              <a:t>An Approach </a:t>
            </a:r>
            <a:r>
              <a:rPr lang="en-US" dirty="0" smtClean="0"/>
              <a:t>for Enhancing Financial Protection and Population Coverage in EMR</a:t>
            </a:r>
          </a:p>
          <a:p>
            <a:r>
              <a:rPr lang="en-US" dirty="0" smtClean="0"/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82727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Number Placeholder 8"/>
          <p:cNvSpPr txBox="1">
            <a:spLocks noGrp="1"/>
          </p:cNvSpPr>
          <p:nvPr/>
        </p:nvSpPr>
        <p:spPr bwMode="auto">
          <a:xfrm>
            <a:off x="-1676400" y="6391275"/>
            <a:ext cx="21336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8E460E3-092B-44CA-9459-BE20DB943895}" type="slidenum">
              <a:rPr lang="en-US" sz="1400">
                <a:solidFill>
                  <a:srgbClr val="000099"/>
                </a:solidFill>
              </a:rPr>
              <a:pPr algn="r"/>
              <a:t>20</a:t>
            </a:fld>
            <a:endParaRPr lang="en-US" sz="1400">
              <a:solidFill>
                <a:srgbClr val="000099"/>
              </a:solidFill>
            </a:endParaRPr>
          </a:p>
        </p:txBody>
      </p:sp>
      <p:sp>
        <p:nvSpPr>
          <p:cNvPr id="173058" name="Rectangle 2"/>
          <p:cNvSpPr>
            <a:spLocks noGrp="1" noChangeArrowheads="1"/>
          </p:cNvSpPr>
          <p:nvPr>
            <p:ph sz="quarter" idx="4294967295"/>
          </p:nvPr>
        </p:nvSpPr>
        <p:spPr>
          <a:xfrm>
            <a:off x="76200" y="1362075"/>
            <a:ext cx="4343400" cy="22860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lIns="90488" tIns="44450" rIns="90488" bIns="44450">
            <a:normAutofit fontScale="70000" lnSpcReduction="20000"/>
          </a:bodyPr>
          <a:lstStyle/>
          <a:p>
            <a:pPr marL="0" indent="0" algn="ctr" eaLnBrk="1" hangingPunct="1">
              <a:buNone/>
            </a:pPr>
            <a:r>
              <a:rPr lang="en-GB" sz="3100" b="1" dirty="0"/>
              <a:t>GENERAL </a:t>
            </a:r>
            <a:r>
              <a:rPr lang="en-GB" sz="3100" b="1" dirty="0" smtClean="0"/>
              <a:t>GOV’T </a:t>
            </a:r>
            <a:r>
              <a:rPr lang="en-GB" sz="3100" b="1" dirty="0"/>
              <a:t>REVENUE</a:t>
            </a:r>
          </a:p>
          <a:p>
            <a:pPr marL="228600" lvl="1" indent="-168275"/>
            <a:r>
              <a:rPr lang="en-US" sz="2600" dirty="0"/>
              <a:t>Financed through budgetary allocation</a:t>
            </a:r>
          </a:p>
          <a:p>
            <a:pPr marL="228600" lvl="1" indent="-168275"/>
            <a:r>
              <a:rPr lang="en-US" sz="2600" i="1" dirty="0" err="1" smtClean="0"/>
              <a:t>Beveridge</a:t>
            </a:r>
            <a:r>
              <a:rPr lang="en-US" sz="2600" i="1" dirty="0" smtClean="0"/>
              <a:t> </a:t>
            </a:r>
            <a:r>
              <a:rPr lang="en-US" sz="2600" dirty="0" smtClean="0"/>
              <a:t>approach</a:t>
            </a:r>
            <a:endParaRPr lang="en-US" sz="2600" dirty="0"/>
          </a:p>
          <a:p>
            <a:pPr marL="228600" lvl="1" indent="-168275"/>
            <a:r>
              <a:rPr lang="en-GB" sz="2600" dirty="0"/>
              <a:t>Main source </a:t>
            </a:r>
            <a:r>
              <a:rPr lang="en-GB" sz="2600" dirty="0" smtClean="0"/>
              <a:t>of funding in</a:t>
            </a:r>
            <a:r>
              <a:rPr lang="en-GB" sz="2600" dirty="0"/>
              <a:t>:</a:t>
            </a:r>
          </a:p>
          <a:p>
            <a:pPr marL="400050" lvl="2" indent="-168275"/>
            <a:r>
              <a:rPr lang="en-GB" sz="2300" dirty="0" smtClean="0"/>
              <a:t>Globally – UK</a:t>
            </a:r>
            <a:r>
              <a:rPr lang="en-GB" sz="2300" dirty="0"/>
              <a:t>, Australia, Finland, Italy, </a:t>
            </a:r>
            <a:r>
              <a:rPr lang="en-GB" sz="2300" dirty="0" smtClean="0"/>
              <a:t>Greece, Sweden and others.</a:t>
            </a:r>
            <a:endParaRPr lang="en-GB" sz="2300" dirty="0"/>
          </a:p>
          <a:p>
            <a:pPr marL="400050" lvl="2" indent="-168275"/>
            <a:r>
              <a:rPr lang="en-GB" sz="2300" dirty="0" smtClean="0"/>
              <a:t>In EMR – G1: GCC “nationals”; G2: Iraq</a:t>
            </a:r>
            <a:r>
              <a:rPr lang="en-GB" sz="2300" dirty="0"/>
              <a:t>, </a:t>
            </a:r>
            <a:r>
              <a:rPr lang="en-GB" sz="2300" dirty="0" smtClean="0"/>
              <a:t>Libya; G3: Afghanistan</a:t>
            </a:r>
            <a:r>
              <a:rPr lang="en-GB" sz="2300" dirty="0"/>
              <a:t>, </a:t>
            </a:r>
            <a:r>
              <a:rPr lang="en-GB" sz="2300" dirty="0" smtClean="0"/>
              <a:t>Pakistan</a:t>
            </a:r>
            <a:endParaRPr lang="en-GB" sz="2300" dirty="0"/>
          </a:p>
        </p:txBody>
      </p:sp>
      <p:sp>
        <p:nvSpPr>
          <p:cNvPr id="173061" name="Rectangle 5"/>
          <p:cNvSpPr>
            <a:spLocks noGrp="1" noChangeArrowheads="1"/>
          </p:cNvSpPr>
          <p:nvPr>
            <p:ph sz="quarter" idx="4294967295"/>
          </p:nvPr>
        </p:nvSpPr>
        <p:spPr>
          <a:xfrm>
            <a:off x="4495800" y="1285875"/>
            <a:ext cx="4648200" cy="2316162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0488" tIns="44450" rIns="90488" bIns="44450" rtlCol="0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2400" b="1" dirty="0"/>
              <a:t>SOCIAL HEALTH  </a:t>
            </a:r>
            <a:r>
              <a:rPr lang="en-GB" sz="2400" b="1" dirty="0" smtClean="0"/>
              <a:t>INSURANCE</a:t>
            </a:r>
          </a:p>
          <a:p>
            <a:pPr marL="228600" lvl="1" indent="-168275"/>
            <a:r>
              <a:rPr lang="en-GB" sz="1900" dirty="0" smtClean="0"/>
              <a:t>Financed through obligatory payroll taxes</a:t>
            </a:r>
          </a:p>
          <a:p>
            <a:pPr marL="228600" lvl="1" indent="-168275"/>
            <a:r>
              <a:rPr lang="en-GB" sz="1900" i="1" dirty="0" smtClean="0"/>
              <a:t>Bismarck </a:t>
            </a:r>
            <a:r>
              <a:rPr lang="en-GB" sz="1900" dirty="0" smtClean="0"/>
              <a:t>approach</a:t>
            </a:r>
          </a:p>
          <a:p>
            <a:pPr marL="228600" lvl="1" indent="-168275"/>
            <a:r>
              <a:rPr lang="en-GB" sz="1900" dirty="0"/>
              <a:t>Main source of funding in:</a:t>
            </a:r>
          </a:p>
          <a:p>
            <a:pPr marL="457200" lvl="2" indent="-168275"/>
            <a:r>
              <a:rPr lang="en-GB" sz="1800" dirty="0"/>
              <a:t>Globally – </a:t>
            </a:r>
            <a:r>
              <a:rPr lang="en-GB" sz="1700" dirty="0"/>
              <a:t>Germany, Japan, France, South Korea, Turkey and others.</a:t>
            </a:r>
          </a:p>
          <a:p>
            <a:pPr marL="457200" lvl="2" indent="-168275"/>
            <a:r>
              <a:rPr lang="en-GB" sz="1700" dirty="0" smtClean="0"/>
              <a:t>In EMR – G2: I.R</a:t>
            </a:r>
            <a:r>
              <a:rPr lang="en-GB" sz="1700" dirty="0"/>
              <a:t>. of Iran, Tunisia, </a:t>
            </a:r>
            <a:r>
              <a:rPr lang="en-GB" sz="1700" dirty="0" smtClean="0"/>
              <a:t>Morocco; G3: Djibouti</a:t>
            </a:r>
            <a:endParaRPr lang="en-GB" sz="2000" dirty="0"/>
          </a:p>
        </p:txBody>
      </p:sp>
      <p:sp>
        <p:nvSpPr>
          <p:cNvPr id="173062" name="Rectangle 6"/>
          <p:cNvSpPr>
            <a:spLocks noGrp="1" noChangeArrowheads="1"/>
          </p:cNvSpPr>
          <p:nvPr>
            <p:ph sz="quarter" idx="4294967295"/>
          </p:nvPr>
        </p:nvSpPr>
        <p:spPr>
          <a:xfrm>
            <a:off x="1752600" y="3871995"/>
            <a:ext cx="5867400" cy="175728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lIns="90488" tIns="44450" rIns="90488" bIns="44450" rtlCol="0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 sz="3100" b="1" dirty="0"/>
              <a:t>OTHER ARRANGEMENTS</a:t>
            </a:r>
          </a:p>
          <a:p>
            <a:pPr marL="228600" lvl="1" indent="-228600"/>
            <a:r>
              <a:rPr lang="en-GB" sz="2600" dirty="0"/>
              <a:t>Private Health </a:t>
            </a:r>
            <a:r>
              <a:rPr lang="en-GB" sz="2600" dirty="0" smtClean="0"/>
              <a:t>Insurance – voluntary/for-profit</a:t>
            </a:r>
            <a:endParaRPr lang="en-GB" sz="2600" dirty="0"/>
          </a:p>
          <a:p>
            <a:pPr marL="228600" lvl="1" indent="-228600"/>
            <a:r>
              <a:rPr lang="en-GB" sz="2600" dirty="0"/>
              <a:t>Community-Based Health </a:t>
            </a:r>
            <a:r>
              <a:rPr lang="en-GB" sz="2600" dirty="0" smtClean="0"/>
              <a:t>Insurance – voluntary/not-for-profit</a:t>
            </a:r>
            <a:endParaRPr lang="en-GB" sz="2600" dirty="0"/>
          </a:p>
          <a:p>
            <a:pPr marL="228600" lvl="1" indent="-228600"/>
            <a:r>
              <a:rPr lang="en-GB" sz="2600" dirty="0"/>
              <a:t>Medical Saving </a:t>
            </a:r>
            <a:r>
              <a:rPr lang="en-GB" sz="2600" dirty="0" smtClean="0"/>
              <a:t>Accounts – obligatory with no pooling</a:t>
            </a:r>
            <a:endParaRPr lang="en-GB" sz="2600" dirty="0"/>
          </a:p>
          <a:p>
            <a:pPr marL="228600" lvl="1" indent="-228600"/>
            <a:r>
              <a:rPr lang="en-GB" sz="2600" dirty="0" smtClean="0"/>
              <a:t>Others</a:t>
            </a:r>
            <a:endParaRPr lang="en-GB" sz="26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304800"/>
            <a:ext cx="8915400" cy="6858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Prepayments Options 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 Countries to Consider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52400" y="1265238"/>
            <a:ext cx="4191000" cy="230663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95800" y="1255713"/>
            <a:ext cx="4572000" cy="23161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676400" y="3795795"/>
            <a:ext cx="5943600" cy="18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066" name="Oval 10"/>
          <p:cNvSpPr>
            <a:spLocks noChangeArrowheads="1"/>
          </p:cNvSpPr>
          <p:nvPr/>
        </p:nvSpPr>
        <p:spPr bwMode="auto">
          <a:xfrm>
            <a:off x="1981200" y="1219200"/>
            <a:ext cx="5486400" cy="43434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0099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sz="4400" b="1" dirty="0"/>
              <a:t>MIXED </a:t>
            </a:r>
            <a:r>
              <a:rPr lang="en-US" sz="4400" b="1" dirty="0" smtClean="0"/>
              <a:t>OPTION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018889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990600"/>
          </a:xfrm>
        </p:spPr>
        <p:txBody>
          <a:bodyPr>
            <a:noAutofit/>
          </a:bodyPr>
          <a:lstStyle/>
          <a:p>
            <a:r>
              <a:rPr lang="en-US" sz="3100" dirty="0"/>
              <a:t>Social Health Insurance for Universal Health Coverage</a:t>
            </a:r>
            <a:endParaRPr lang="en-US" sz="3100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915400" cy="4754563"/>
          </a:xfrm>
        </p:spPr>
        <p:txBody>
          <a:bodyPr>
            <a:normAutofit/>
          </a:bodyPr>
          <a:lstStyle/>
          <a:p>
            <a:endParaRPr lang="en-GB" sz="3600" dirty="0" smtClean="0">
              <a:solidFill>
                <a:schemeClr val="tx1"/>
              </a:solidFill>
            </a:endParaRPr>
          </a:p>
          <a:p>
            <a:r>
              <a:rPr lang="en-GB" sz="3600" dirty="0" smtClean="0">
                <a:solidFill>
                  <a:schemeClr val="tx1"/>
                </a:solidFill>
              </a:rPr>
              <a:t>“SHI for UHC” is </a:t>
            </a:r>
            <a:r>
              <a:rPr lang="en-GB" sz="3600" dirty="0" smtClean="0"/>
              <a:t>a </a:t>
            </a:r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prepayment arrangement </a:t>
            </a:r>
            <a:r>
              <a:rPr lang="en-GB" sz="3600" dirty="0" smtClean="0"/>
              <a:t>that covers </a:t>
            </a:r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formal and informal sectors </a:t>
            </a:r>
            <a:r>
              <a:rPr lang="en-GB" sz="3600" dirty="0" smtClean="0"/>
              <a:t>and is financed by </a:t>
            </a:r>
            <a:r>
              <a:rPr lang="en-GB" sz="3600" b="1" dirty="0" smtClean="0"/>
              <a:t>a </a:t>
            </a:r>
            <a:r>
              <a:rPr lang="en-GB" sz="3600" b="1" dirty="0">
                <a:solidFill>
                  <a:schemeClr val="accent6">
                    <a:lumMod val="75000"/>
                  </a:schemeClr>
                </a:solidFill>
              </a:rPr>
              <a:t>mix of obligatory contributions and government budgetary </a:t>
            </a:r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</a:rPr>
              <a:t>allocations</a:t>
            </a:r>
            <a:endParaRPr lang="en-GB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0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xfrm>
            <a:off x="25879" y="-34506"/>
            <a:ext cx="9144000" cy="914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compatLnSpc="1">
            <a:prstTxWarp prst="textNoShape">
              <a:avLst/>
            </a:prstTxWarp>
            <a:noAutofit/>
          </a:bodyPr>
          <a:lstStyle/>
          <a:p>
            <a:r>
              <a:rPr lang="en-US" sz="3100" dirty="0" smtClean="0"/>
              <a:t>Social Health Insurance </a:t>
            </a:r>
            <a:r>
              <a:rPr lang="en-US" sz="3100" dirty="0"/>
              <a:t>for </a:t>
            </a:r>
            <a:r>
              <a:rPr lang="en-US" sz="3100" dirty="0" smtClean="0"/>
              <a:t>Universal Health Coverage</a:t>
            </a:r>
            <a:endParaRPr lang="en-US" sz="3100" dirty="0"/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 bwMode="auto">
          <a:xfrm>
            <a:off x="152400" y="990600"/>
            <a:ext cx="4343400" cy="4724400"/>
          </a:xfrm>
          <a:ln w="12700">
            <a:solidFill>
              <a:schemeClr val="tx1"/>
            </a:solidFill>
          </a:ln>
        </p:spPr>
        <p:txBody>
          <a:bodyPr wrap="square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marL="0" indent="0" algn="ctr">
              <a:lnSpc>
                <a:spcPct val="110000"/>
              </a:lnSpc>
              <a:buNone/>
              <a:defRPr/>
            </a:pPr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Resulted in:</a:t>
            </a:r>
          </a:p>
          <a:p>
            <a:pPr marL="0" indent="0" algn="ctr">
              <a:lnSpc>
                <a:spcPct val="110000"/>
              </a:lnSpc>
              <a:buNone/>
              <a:defRPr/>
            </a:pPr>
            <a:endParaRPr lang="en-US" sz="2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Increased Social </a:t>
            </a: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Solidarity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(</a:t>
            </a:r>
            <a:r>
              <a:rPr lang="en-US" sz="2600" dirty="0">
                <a:solidFill>
                  <a:schemeClr val="tx1"/>
                </a:solidFill>
              </a:rPr>
              <a:t>Quasi-</a:t>
            </a:r>
            <a:r>
              <a:rPr lang="en-US" sz="2600" dirty="0" smtClean="0">
                <a:solidFill>
                  <a:schemeClr val="tx1"/>
                </a:solidFill>
              </a:rPr>
              <a:t>) </a:t>
            </a: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Independent</a:t>
            </a:r>
            <a:r>
              <a:rPr lang="en-US" sz="2600" dirty="0" smtClean="0">
                <a:solidFill>
                  <a:schemeClr val="tx1"/>
                </a:solidFill>
              </a:rPr>
              <a:t> Fund </a:t>
            </a:r>
            <a:r>
              <a:rPr lang="en-US" sz="26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with </a:t>
            </a:r>
            <a:r>
              <a:rPr lang="en-US" sz="2600" dirty="0" smtClean="0">
                <a:solidFill>
                  <a:schemeClr val="tx1"/>
                </a:solidFill>
              </a:rPr>
              <a:t>Autonomy</a:t>
            </a:r>
            <a:endParaRPr lang="en-US" sz="26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Entitlements because of your </a:t>
            </a: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citizenship</a:t>
            </a:r>
            <a:r>
              <a:rPr lang="en-US" sz="2600" dirty="0" smtClean="0">
                <a:solidFill>
                  <a:schemeClr val="tx1"/>
                </a:solidFill>
              </a:rPr>
              <a:t> and not because of your job</a:t>
            </a:r>
          </a:p>
          <a:p>
            <a:pPr>
              <a:lnSpc>
                <a:spcPct val="110000"/>
              </a:lnSpc>
              <a:defRPr/>
            </a:pPr>
            <a:endParaRPr lang="en-US" sz="26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Split</a:t>
            </a:r>
            <a:r>
              <a:rPr lang="en-US" sz="2600" dirty="0" smtClean="0">
                <a:solidFill>
                  <a:schemeClr val="tx1"/>
                </a:solidFill>
              </a:rPr>
              <a:t> between Financing and Provision</a:t>
            </a:r>
            <a:endParaRPr lang="en-US" sz="2600" dirty="0" smtClean="0"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1749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554C902-0023-4BA5-AE0B-F29C66B6B909}" type="slidenum">
              <a:rPr 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mtClean="0"/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4648200" y="990600"/>
            <a:ext cx="4343400" cy="472440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  <a:defRPr/>
            </a:pPr>
            <a:r>
              <a:rPr lang="en-US" sz="2600" b="1" dirty="0" smtClean="0">
                <a:solidFill>
                  <a:schemeClr val="accent6">
                    <a:lumMod val="75000"/>
                  </a:schemeClr>
                </a:solidFill>
              </a:rPr>
              <a:t>Driving:</a:t>
            </a: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Equity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  <a:r>
              <a:rPr lang="en-US" sz="2600" dirty="0">
                <a:solidFill>
                  <a:schemeClr val="tx1"/>
                </a:solidFill>
                <a:latin typeface="Arial" charset="0"/>
                <a:cs typeface="Arial" charset="0"/>
              </a:rPr>
              <a:t>and</a:t>
            </a:r>
            <a:r>
              <a:rPr lang="en-US" sz="2600" dirty="0" smtClean="0">
                <a:solidFill>
                  <a:schemeClr val="tx1"/>
                </a:solidFill>
              </a:rPr>
              <a:t> Fairness</a:t>
            </a:r>
            <a:endParaRPr lang="en-US" sz="26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>
              <a:lnSpc>
                <a:spcPct val="110000"/>
              </a:lnSpc>
              <a:defRPr/>
            </a:pPr>
            <a:endParaRPr lang="en-US" sz="2600" dirty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Strategic Purchasing </a:t>
            </a:r>
            <a:r>
              <a:rPr lang="en-US" sz="2600" dirty="0">
                <a:solidFill>
                  <a:schemeClr val="tx1"/>
                </a:solidFill>
              </a:rPr>
              <a:t>and Enhanced </a:t>
            </a: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Efficiency</a:t>
            </a: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Protected Fund </a:t>
            </a:r>
            <a:r>
              <a:rPr lang="en-US" sz="2600" dirty="0" smtClean="0">
                <a:solidFill>
                  <a:schemeClr val="tx1"/>
                </a:solidFill>
              </a:rPr>
              <a:t>for Health</a:t>
            </a: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dirty="0">
                <a:solidFill>
                  <a:schemeClr val="tx1"/>
                </a:solidFill>
              </a:rPr>
              <a:t>Financial</a:t>
            </a: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 Sustainability</a:t>
            </a:r>
          </a:p>
          <a:p>
            <a:pPr>
              <a:lnSpc>
                <a:spcPct val="110000"/>
              </a:lnSpc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2600" b="1" dirty="0">
                <a:solidFill>
                  <a:schemeClr val="accent6">
                    <a:lumMod val="75000"/>
                  </a:schemeClr>
                </a:solidFill>
              </a:rPr>
              <a:t>Empowerment</a:t>
            </a:r>
            <a:r>
              <a:rPr lang="en-US" sz="2600" dirty="0" smtClean="0">
                <a:solidFill>
                  <a:schemeClr val="tx1"/>
                </a:solidFill>
              </a:rPr>
              <a:t> of the insured</a:t>
            </a:r>
            <a:endParaRPr lang="en-US" sz="26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08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Financial Protection: from Alma Ata to SDGs</a:t>
            </a:r>
          </a:p>
          <a:p>
            <a:r>
              <a:rPr lang="en-US" dirty="0"/>
              <a:t>Status of </a:t>
            </a:r>
            <a:r>
              <a:rPr lang="en-US" dirty="0" smtClean="0"/>
              <a:t>Financial </a:t>
            </a:r>
            <a:r>
              <a:rPr lang="en-US" dirty="0"/>
              <a:t>Protection in EMR</a:t>
            </a:r>
          </a:p>
          <a:p>
            <a:r>
              <a:rPr lang="en-US" dirty="0"/>
              <a:t>Thinking Population Coverage in EMR</a:t>
            </a:r>
          </a:p>
          <a:p>
            <a:r>
              <a:rPr lang="en-US" dirty="0"/>
              <a:t>An Approach for Enhancing Financial Protection and Population Coverage in EMR</a:t>
            </a:r>
          </a:p>
          <a:p>
            <a:r>
              <a:rPr lang="en-US" sz="3500" dirty="0">
                <a:solidFill>
                  <a:srgbClr val="FF0000"/>
                </a:solidFill>
              </a:rPr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18325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SDG Target 3.8</a:t>
            </a:r>
            <a:endParaRPr lang="en-US" altLang="en-US" dirty="0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642031" cy="4419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Achieve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universal health coverage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, including financial risk protection, access to quality essential health-care services and access to safe, effective, quality and affordable essential medicines and vaccines for all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Indicator 3.8.1: coverage of essential health services</a:t>
            </a:r>
          </a:p>
          <a:p>
            <a:pPr lvl="1"/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Indicator 3.8.2: financial protection when using health services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5808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>
                <a:solidFill>
                  <a:srgbClr val="00B0F0"/>
                </a:solidFill>
              </a:rPr>
              <a:t>Indicator 3.8.2 </a:t>
            </a:r>
            <a:r>
              <a:rPr lang="en-GB" sz="3200" dirty="0"/>
              <a:t/>
            </a:r>
            <a:br>
              <a:rPr lang="en-GB" sz="3200" dirty="0"/>
            </a:br>
            <a:r>
              <a:rPr lang="en-GB" sz="3200" dirty="0"/>
              <a:t># of people </a:t>
            </a:r>
            <a:r>
              <a:rPr lang="en-US" sz="3200" dirty="0"/>
              <a:t>covered </a:t>
            </a:r>
            <a:r>
              <a:rPr lang="en-US" sz="3200" dirty="0">
                <a:solidFill>
                  <a:srgbClr val="002060"/>
                </a:solidFill>
              </a:rPr>
              <a:t>by health insurance or a public health system per 1000 population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763000" cy="449579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Problematic formulation: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reflects affiliation or an entitlement, not actual experience. Why is it a problem</a:t>
            </a:r>
            <a:r>
              <a:rPr lang="en-GB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>
              <a:spcBef>
                <a:spcPts val="1227"/>
              </a:spcBef>
            </a:pPr>
            <a:r>
              <a:rPr lang="en-US" kern="0" dirty="0">
                <a:latin typeface="Calibri" panose="020F0502020204030204" pitchFamily="34" charset="0"/>
                <a:cs typeface="Calibri" panose="020F0502020204030204" pitchFamily="34" charset="0"/>
              </a:rPr>
              <a:t>“public health system coverage” is a vague concept, and health insurance programs vary </a:t>
            </a: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widely</a:t>
            </a:r>
            <a:endParaRPr lang="en-US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27"/>
              </a:spcBef>
            </a:pPr>
            <a:r>
              <a:rPr lang="en-US" kern="0" dirty="0">
                <a:latin typeface="Calibri" panose="020F0502020204030204" pitchFamily="34" charset="0"/>
                <a:cs typeface="Calibri" panose="020F0502020204030204" pitchFamily="34" charset="0"/>
              </a:rPr>
              <a:t>People may be insured or entitled but still face high payments</a:t>
            </a:r>
          </a:p>
          <a:p>
            <a:pPr>
              <a:spcBef>
                <a:spcPts val="1227"/>
              </a:spcBef>
            </a:pPr>
            <a:r>
              <a:rPr lang="en-US" kern="0" dirty="0">
                <a:latin typeface="Calibri" panose="020F0502020204030204" pitchFamily="34" charset="0"/>
                <a:cs typeface="Calibri" panose="020F0502020204030204" pitchFamily="34" charset="0"/>
              </a:rPr>
              <a:t>Financial risk may change over time with no change in affiliation or entitlement</a:t>
            </a:r>
          </a:p>
          <a:p>
            <a:pPr>
              <a:spcBef>
                <a:spcPts val="1227"/>
              </a:spcBef>
            </a:pPr>
            <a:r>
              <a:rPr lang="en-US" kern="0" dirty="0">
                <a:latin typeface="Calibri" panose="020F0502020204030204" pitchFamily="34" charset="0"/>
                <a:cs typeface="Calibri" panose="020F0502020204030204" pitchFamily="34" charset="0"/>
              </a:rPr>
              <a:t>Neither affiliation nor entitlement can be disaggregated, and thus equity analysis is not </a:t>
            </a: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possible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47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10600" cy="1143000"/>
          </a:xfrm>
        </p:spPr>
        <p:txBody>
          <a:bodyPr>
            <a:noAutofit/>
          </a:bodyPr>
          <a:lstStyle/>
          <a:p>
            <a:r>
              <a:rPr lang="en-GB" sz="3200" dirty="0">
                <a:solidFill>
                  <a:srgbClr val="00B0F0"/>
                </a:solidFill>
              </a:rPr>
              <a:t>Indicator 3.8.2 alternative formulation</a:t>
            </a:r>
            <a:br>
              <a:rPr lang="en-GB" sz="3200" dirty="0">
                <a:solidFill>
                  <a:srgbClr val="00B0F0"/>
                </a:solidFill>
              </a:rPr>
            </a:br>
            <a:r>
              <a:rPr lang="en-GB" sz="3600" dirty="0"/>
              <a:t>lack of coverage by a form of financial protection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22437"/>
            <a:ext cx="8686800" cy="4525963"/>
          </a:xfrm>
        </p:spPr>
        <p:txBody>
          <a:bodyPr>
            <a:noAutofit/>
          </a:bodyPr>
          <a:lstStyle/>
          <a:p>
            <a:pPr>
              <a:spcBef>
                <a:spcPts val="1052"/>
              </a:spcBef>
            </a:pPr>
            <a:r>
              <a:rPr lang="en-GB" sz="2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Define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as proportion of the population with large household expenditure on health as a share of total household expenditure or income (e.g. 25%)</a:t>
            </a:r>
          </a:p>
          <a:p>
            <a:pPr>
              <a:spcBef>
                <a:spcPts val="1227"/>
              </a:spcBef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Focus on how much a household spends on health relative to a measure of its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income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27"/>
              </a:spcBef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Focus on lack of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coverage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27"/>
              </a:spcBef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Derives from methodologies dating back to 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1990s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43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Letter to the IAEG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IAEG-SDGs final meeting is on Tuesday 15 November 2016</a:t>
            </a:r>
          </a:p>
          <a:p>
            <a:endParaRPr lang="en-US" u="sng" dirty="0">
              <a:hlinkClick r:id="rId2"/>
            </a:endParaRPr>
          </a:p>
          <a:p>
            <a:r>
              <a:rPr lang="en-US" u="sng" dirty="0">
                <a:hlinkClick r:id="rId2"/>
              </a:rPr>
              <a:t>https://www.surveymonkey.co.uk/r/TDDDQ8S</a:t>
            </a:r>
            <a:endParaRPr lang="en-US" dirty="0"/>
          </a:p>
          <a:p>
            <a:endParaRPr lang="en-US" dirty="0"/>
          </a:p>
          <a:p>
            <a:r>
              <a:rPr lang="en-US" dirty="0"/>
              <a:t>Deadline 10am GMT Monday 14th November </a:t>
            </a:r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9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Thank You!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6598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3500" dirty="0">
                <a:solidFill>
                  <a:srgbClr val="FF0000"/>
                </a:solidFill>
              </a:rPr>
              <a:t>Financial Protection: from </a:t>
            </a:r>
            <a:r>
              <a:rPr lang="en-US" sz="3500" i="1" dirty="0">
                <a:solidFill>
                  <a:srgbClr val="FF0000"/>
                </a:solidFill>
              </a:rPr>
              <a:t>Alma Ata </a:t>
            </a:r>
            <a:r>
              <a:rPr lang="en-US" sz="3500" dirty="0">
                <a:solidFill>
                  <a:srgbClr val="FF0000"/>
                </a:solidFill>
              </a:rPr>
              <a:t>to </a:t>
            </a:r>
            <a:r>
              <a:rPr lang="en-US" sz="3500" i="1" dirty="0">
                <a:solidFill>
                  <a:srgbClr val="FF0000"/>
                </a:solidFill>
              </a:rPr>
              <a:t>SDGs</a:t>
            </a:r>
          </a:p>
          <a:p>
            <a:r>
              <a:rPr lang="en-US" dirty="0" smtClean="0"/>
              <a:t>Status of </a:t>
            </a:r>
            <a:r>
              <a:rPr lang="en-US" dirty="0" smtClean="0"/>
              <a:t>Financial </a:t>
            </a:r>
            <a:r>
              <a:rPr lang="en-US" dirty="0" smtClean="0"/>
              <a:t>Protection in EMR</a:t>
            </a:r>
          </a:p>
          <a:p>
            <a:r>
              <a:rPr lang="en-US" dirty="0" smtClean="0"/>
              <a:t>Thinking Population Coverage in EMR</a:t>
            </a:r>
          </a:p>
          <a:p>
            <a:r>
              <a:rPr lang="en-US" dirty="0" smtClean="0"/>
              <a:t>An Approach </a:t>
            </a:r>
            <a:r>
              <a:rPr lang="en-US" dirty="0" smtClean="0"/>
              <a:t>for Enhancing Financial Protection and Population Coverage in EMR</a:t>
            </a:r>
          </a:p>
          <a:p>
            <a:r>
              <a:rPr lang="en-US" dirty="0" smtClean="0"/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7411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Financial Protection: from Alma Ata to </a:t>
            </a:r>
            <a:r>
              <a:rPr lang="en-US" dirty="0" smtClean="0"/>
              <a:t>SDGs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535113"/>
            <a:ext cx="4040188" cy="639762"/>
          </a:xfrm>
        </p:spPr>
        <p:txBody>
          <a:bodyPr/>
          <a:lstStyle/>
          <a:p>
            <a:r>
              <a:rPr lang="en-US" dirty="0" smtClean="0"/>
              <a:t>Alma Ata (1978)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612" y="2174875"/>
            <a:ext cx="4040188" cy="3311525"/>
          </a:xfrm>
        </p:spPr>
        <p:txBody>
          <a:bodyPr/>
          <a:lstStyle/>
          <a:p>
            <a:pPr marL="231775" indent="-231775"/>
            <a:r>
              <a:rPr lang="en-US" i="1" dirty="0" smtClean="0"/>
              <a:t>Article V</a:t>
            </a:r>
            <a:r>
              <a:rPr lang="en-US" dirty="0" smtClean="0"/>
              <a:t>: </a:t>
            </a:r>
            <a:r>
              <a:rPr lang="en-US" dirty="0" smtClean="0"/>
              <a:t>“…the </a:t>
            </a:r>
            <a:r>
              <a:rPr lang="en-US" dirty="0"/>
              <a:t>attainment by all peoples of the world by the year </a:t>
            </a:r>
            <a:r>
              <a:rPr lang="en-US" dirty="0" smtClean="0"/>
              <a:t>2000 of </a:t>
            </a:r>
            <a:r>
              <a:rPr lang="en-US" u="sng" dirty="0">
                <a:solidFill>
                  <a:srgbClr val="FF0000"/>
                </a:solidFill>
              </a:rPr>
              <a:t>a level of health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that will permit them to lead a socially and </a:t>
            </a:r>
            <a:r>
              <a:rPr lang="en-US" dirty="0" smtClean="0"/>
              <a:t>economically productive </a:t>
            </a:r>
            <a:r>
              <a:rPr lang="en-US" dirty="0" smtClean="0"/>
              <a:t>life”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67200" y="1687513"/>
            <a:ext cx="4571999" cy="639762"/>
          </a:xfrm>
        </p:spPr>
        <p:txBody>
          <a:bodyPr>
            <a:noAutofit/>
          </a:bodyPr>
          <a:lstStyle/>
          <a:p>
            <a:r>
              <a:rPr lang="en-US" dirty="0" smtClean="0"/>
              <a:t>Sustainable Development Goals (2015)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000" y="2327275"/>
            <a:ext cx="4800600" cy="3387725"/>
          </a:xfrm>
        </p:spPr>
        <p:txBody>
          <a:bodyPr>
            <a:noAutofit/>
          </a:bodyPr>
          <a:lstStyle/>
          <a:p>
            <a:r>
              <a:rPr lang="en-US" i="1" dirty="0" smtClean="0"/>
              <a:t>Target 3.8</a:t>
            </a:r>
            <a:r>
              <a:rPr lang="en-US" dirty="0" smtClean="0"/>
              <a:t>: </a:t>
            </a:r>
            <a:r>
              <a:rPr lang="en-US" dirty="0"/>
              <a:t>“Achieve universal health coverage, including </a:t>
            </a:r>
            <a:r>
              <a:rPr lang="en-US" u="sng" dirty="0">
                <a:solidFill>
                  <a:srgbClr val="FF0000"/>
                </a:solidFill>
              </a:rPr>
              <a:t>financial risk protection</a:t>
            </a:r>
            <a:r>
              <a:rPr lang="en-US" dirty="0"/>
              <a:t>, </a:t>
            </a:r>
            <a:r>
              <a:rPr lang="en-US" u="sng" dirty="0">
                <a:solidFill>
                  <a:srgbClr val="FF0000"/>
                </a:solidFill>
              </a:rPr>
              <a:t>access to quality essential health-care services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access to safe, effective, quality and affordable essential medicines and vaccines </a:t>
            </a:r>
            <a:r>
              <a:rPr lang="en-US" u="sng" dirty="0">
                <a:solidFill>
                  <a:srgbClr val="FF0000"/>
                </a:solidFill>
              </a:rPr>
              <a:t>for </a:t>
            </a:r>
            <a:r>
              <a:rPr lang="en-US" u="sng" dirty="0" smtClean="0">
                <a:solidFill>
                  <a:srgbClr val="FF0000"/>
                </a:solidFill>
              </a:rPr>
              <a:t>all</a:t>
            </a:r>
            <a:r>
              <a:rPr lang="en-US" dirty="0" smtClean="0"/>
              <a:t>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20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078" y="76200"/>
            <a:ext cx="8229600" cy="990600"/>
          </a:xfrm>
        </p:spPr>
        <p:txBody>
          <a:bodyPr/>
          <a:lstStyle/>
          <a:p>
            <a:r>
              <a:rPr lang="en-US" dirty="0" smtClean="0"/>
              <a:t>World Health Report 2010</a:t>
            </a:r>
            <a:endParaRPr lang="en-US" dirty="0"/>
          </a:p>
        </p:txBody>
      </p:sp>
      <p:pic>
        <p:nvPicPr>
          <p:cNvPr id="5" name="Picture 3" descr="WHR 20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009" y="1295400"/>
            <a:ext cx="3197591" cy="41568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Content Placeholder 3"/>
          <p:cNvPicPr>
            <a:picLocks/>
          </p:cNvPicPr>
          <p:nvPr/>
        </p:nvPicPr>
        <p:blipFill rotWithShape="1">
          <a:blip r:embed="rId3" cstate="print"/>
          <a:srcRect t="17701" b="3316"/>
          <a:stretch/>
        </p:blipFill>
        <p:spPr bwMode="auto">
          <a:xfrm>
            <a:off x="3657600" y="1646275"/>
            <a:ext cx="5181600" cy="34591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15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7630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Tracking Universal Health Coverage 2015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81400" y="1524000"/>
            <a:ext cx="5257800" cy="39623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At </a:t>
            </a:r>
            <a:r>
              <a:rPr lang="en-US" dirty="0"/>
              <a:t>least 400 million people do not have access to one or more essential health </a:t>
            </a:r>
            <a:r>
              <a:rPr lang="en-US" dirty="0" smtClean="0"/>
              <a:t>services</a:t>
            </a:r>
          </a:p>
          <a:p>
            <a:endParaRPr lang="en-US" dirty="0" smtClean="0"/>
          </a:p>
          <a:p>
            <a:r>
              <a:rPr lang="en-US" dirty="0" smtClean="0"/>
              <a:t>6</a:t>
            </a:r>
            <a:r>
              <a:rPr lang="en-US" dirty="0"/>
              <a:t>% of people in low- and middle-income countries are tipped into or pushed further into extreme poverty because of health spending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86" y="1447800"/>
            <a:ext cx="2880414" cy="40386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086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Presentation 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5237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Financial Protection: from Alma Ata to SDGs</a:t>
            </a:r>
          </a:p>
          <a:p>
            <a:r>
              <a:rPr lang="en-US" sz="3500" dirty="0">
                <a:solidFill>
                  <a:srgbClr val="FF0000"/>
                </a:solidFill>
              </a:rPr>
              <a:t>Status of </a:t>
            </a:r>
            <a:r>
              <a:rPr lang="en-US" sz="3500" dirty="0" smtClean="0">
                <a:solidFill>
                  <a:srgbClr val="FF0000"/>
                </a:solidFill>
              </a:rPr>
              <a:t>Financial </a:t>
            </a:r>
            <a:r>
              <a:rPr lang="en-US" sz="3500" dirty="0">
                <a:solidFill>
                  <a:srgbClr val="FF0000"/>
                </a:solidFill>
              </a:rPr>
              <a:t>Protection in EMR</a:t>
            </a:r>
          </a:p>
          <a:p>
            <a:r>
              <a:rPr lang="en-US" dirty="0" smtClean="0"/>
              <a:t>Thinking Population Coverage in EMR</a:t>
            </a:r>
          </a:p>
          <a:p>
            <a:r>
              <a:rPr lang="en-US" dirty="0" smtClean="0"/>
              <a:t>An Approach </a:t>
            </a:r>
            <a:r>
              <a:rPr lang="en-US" dirty="0" smtClean="0"/>
              <a:t>for Enhancing Financial Protection and Population Coverage in EMR</a:t>
            </a:r>
          </a:p>
          <a:p>
            <a:r>
              <a:rPr lang="en-US" dirty="0" smtClean="0"/>
              <a:t>A Concluding Remark: Monitoring Financial Protection in SDGs – a Plea!</a:t>
            </a:r>
          </a:p>
        </p:txBody>
      </p:sp>
    </p:spTree>
    <p:extLst>
      <p:ext uri="{BB962C8B-B14F-4D97-AF65-F5344CB8AC3E}">
        <p14:creationId xmlns:p14="http://schemas.microsoft.com/office/powerpoint/2010/main" val="3301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3032"/>
            <a:ext cx="9144000" cy="6784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white"/>
                </a:solidFill>
              </a:rPr>
              <a:t>Health Financing within the Overall Agenda of Health System Strengthening for UHC in EMR: Challenges and Priorities</a:t>
            </a: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98EA3-FA9D-4CA1-BAA1-56F414042093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0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9037344"/>
              </p:ext>
            </p:extLst>
          </p:nvPr>
        </p:nvGraphicFramePr>
        <p:xfrm>
          <a:off x="91966" y="783021"/>
          <a:ext cx="4571999" cy="5672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9556996"/>
              </p:ext>
            </p:extLst>
          </p:nvPr>
        </p:nvGraphicFramePr>
        <p:xfrm>
          <a:off x="4540469" y="783021"/>
          <a:ext cx="4572000" cy="5916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31B9CA-C4E0-4815-ADCD-37C8C41B7729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700" y="2438400"/>
            <a:ext cx="7772400" cy="2308324"/>
          </a:xfrm>
          <a:prstGeom prst="rect">
            <a:avLst/>
          </a:prstGeom>
          <a:solidFill>
            <a:schemeClr val="tx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prstClr val="black"/>
                </a:solidFill>
              </a:rPr>
              <a:t>While EMR population represents </a:t>
            </a:r>
            <a:r>
              <a:rPr lang="en-US" sz="3600" b="1" i="1" dirty="0" smtClean="0">
                <a:solidFill>
                  <a:srgbClr val="FF0000"/>
                </a:solidFill>
              </a:rPr>
              <a:t>8.6%</a:t>
            </a:r>
            <a:r>
              <a:rPr lang="en-US" sz="3600" b="1" i="1" dirty="0" smtClean="0">
                <a:solidFill>
                  <a:prstClr val="black"/>
                </a:solidFill>
              </a:rPr>
              <a:t> of the World Population, EMR Member States are responsible for only </a:t>
            </a:r>
            <a:r>
              <a:rPr lang="en-US" sz="3600" b="1" i="1" dirty="0" smtClean="0">
                <a:solidFill>
                  <a:srgbClr val="FF0000"/>
                </a:solidFill>
              </a:rPr>
              <a:t>1.9%</a:t>
            </a:r>
            <a:r>
              <a:rPr lang="en-US" sz="3600" b="1" i="1" dirty="0" smtClean="0">
                <a:solidFill>
                  <a:prstClr val="black"/>
                </a:solidFill>
              </a:rPr>
              <a:t> of the World Health Spending</a:t>
            </a:r>
            <a:endParaRPr lang="en-US" sz="3600" b="1" i="1" dirty="0">
              <a:solidFill>
                <a:prstClr val="black"/>
              </a:solidFill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76200" y="152400"/>
            <a:ext cx="8915400" cy="630621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ln w="500">
                  <a:solidFill>
                    <a:schemeClr val="tx2">
                      <a:shade val="20000"/>
                      <a:satMod val="350000"/>
                    </a:schemeClr>
                  </a:solidFill>
                </a:ln>
                <a:solidFill>
                  <a:srgbClr val="FFFF00"/>
                </a:solidFill>
                <a:effectLst>
                  <a:outerShdw blurRad="30000" dist="30000" dir="2700000" algn="tl" rotWithShape="0">
                    <a:schemeClr val="bg2">
                      <a:shade val="45000"/>
                      <a:satMod val="150000"/>
                      <a:alpha val="90000"/>
                    </a:schemeClr>
                  </a:outerShdw>
                </a:effectLst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FFFF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en-US" sz="280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“</a:t>
            </a:r>
            <a:r>
              <a:rPr lang="en-US" sz="2800" i="1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Revenue Raising</a:t>
            </a:r>
            <a:r>
              <a:rPr lang="en-US" sz="280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” in EMR HF Systems</a:t>
            </a:r>
            <a:br>
              <a:rPr lang="en-US" sz="2800" dirty="0" smtClean="0">
                <a:ln>
                  <a:noFill/>
                </a:ln>
                <a:effectLst/>
                <a:latin typeface="Arial" charset="0"/>
                <a:cs typeface="Arial" charset="0"/>
              </a:rPr>
            </a:br>
            <a:endParaRPr lang="en-US" sz="2800" dirty="0">
              <a:ln>
                <a:noFill/>
              </a:ln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336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  <p:bldP spid="6" grpId="0" animBg="1"/>
    </p:bldLst>
  </p:timing>
</p:sld>
</file>

<file path=ppt/theme/theme1.xml><?xml version="1.0" encoding="utf-8"?>
<a:theme xmlns:a="http://schemas.openxmlformats.org/drawingml/2006/main" name="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C54 PP format 01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Deluxe">
      <a:maj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新魏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eluxe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280000"/>
              </a:schemeClr>
            </a:gs>
            <a:gs pos="14000">
              <a:schemeClr val="phClr">
                <a:tint val="37000"/>
                <a:satMod val="250000"/>
              </a:schemeClr>
            </a:gs>
            <a:gs pos="45000">
              <a:schemeClr val="phClr">
                <a:tint val="53000"/>
                <a:satMod val="220000"/>
              </a:schemeClr>
            </a:gs>
            <a:gs pos="65000">
              <a:schemeClr val="phClr">
                <a:tint val="53000"/>
                <a:satMod val="220000"/>
              </a:schemeClr>
            </a:gs>
            <a:gs pos="86000">
              <a:schemeClr val="phClr">
                <a:tint val="42000"/>
                <a:satMod val="240000"/>
              </a:schemeClr>
            </a:gs>
            <a:gs pos="100000">
              <a:schemeClr val="phClr">
                <a:tint val="20000"/>
                <a:satMod val="23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0000">
              <a:schemeClr val="phClr">
                <a:satMod val="150000"/>
              </a:schemeClr>
            </a:gs>
            <a:gs pos="100000">
              <a:schemeClr val="phClr">
                <a:tint val="75000"/>
                <a:satMod val="20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atMod val="14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  <a:effectStyle>
          <a:effectLst>
            <a:reflection blurRad="12700" stA="26000" endPos="28000" dist="38100" dir="5400000" sy="-100000"/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90500" h="1016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3000"/>
                <a:satMod val="1550000"/>
              </a:schemeClr>
            </a:gs>
            <a:gs pos="1000">
              <a:schemeClr val="phClr">
                <a:tint val="48000"/>
                <a:satMod val="155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r="210000" b="300000"/>
          </a:path>
        </a:gradFill>
        <a:gradFill rotWithShape="1">
          <a:gsLst>
            <a:gs pos="5000">
              <a:schemeClr val="phClr">
                <a:tint val="38000"/>
                <a:satMod val="1800000"/>
              </a:schemeClr>
            </a:gs>
            <a:gs pos="5000">
              <a:schemeClr val="phClr">
                <a:tint val="40000"/>
                <a:satMod val="1800000"/>
              </a:schemeClr>
            </a:gs>
            <a:gs pos="90000">
              <a:schemeClr val="phClr">
                <a:shade val="18000"/>
                <a:satMod val="275000"/>
              </a:schemeClr>
            </a:gs>
          </a:gsLst>
          <a:path path="circle">
            <a:fillToRect l="20000" t="30000" r="135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RC 59 Template 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Deluxe">
    <a:maj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Deluxe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280000"/>
            </a:schemeClr>
          </a:gs>
          <a:gs pos="14000">
            <a:schemeClr val="phClr">
              <a:tint val="37000"/>
              <a:satMod val="250000"/>
            </a:schemeClr>
          </a:gs>
          <a:gs pos="45000">
            <a:schemeClr val="phClr">
              <a:tint val="53000"/>
              <a:satMod val="220000"/>
            </a:schemeClr>
          </a:gs>
          <a:gs pos="65000">
            <a:schemeClr val="phClr">
              <a:tint val="53000"/>
              <a:satMod val="220000"/>
            </a:schemeClr>
          </a:gs>
          <a:gs pos="86000">
            <a:schemeClr val="phClr">
              <a:tint val="42000"/>
              <a:satMod val="240000"/>
            </a:schemeClr>
          </a:gs>
          <a:gs pos="100000">
            <a:schemeClr val="phClr">
              <a:tint val="20000"/>
              <a:satMod val="23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75000"/>
              <a:satMod val="160000"/>
            </a:schemeClr>
          </a:gs>
          <a:gs pos="60000">
            <a:schemeClr val="phClr">
              <a:satMod val="150000"/>
            </a:schemeClr>
          </a:gs>
          <a:gs pos="100000">
            <a:schemeClr val="phClr">
              <a:tint val="75000"/>
              <a:satMod val="200000"/>
            </a:schemeClr>
          </a:gs>
        </a:gsLst>
        <a:lin ang="16200000" scaled="1"/>
      </a:gradFill>
    </a:fillStyleLst>
    <a:lnStyleLst>
      <a:ln w="9525" cap="flat" cmpd="sng" algn="ctr">
        <a:solidFill>
          <a:schemeClr val="phClr">
            <a:satMod val="14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phClr"/>
          </a:contourClr>
        </a:sp3d>
      </a:effectStyle>
      <a:effectStyle>
        <a:effectLst>
          <a:reflection blurRad="12700" stA="26000" endPos="28000" dist="38100" dir="5400000" sy="-100000"/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90500" h="1016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3000"/>
              <a:satMod val="1550000"/>
            </a:schemeClr>
          </a:gs>
          <a:gs pos="1000">
            <a:schemeClr val="phClr">
              <a:tint val="48000"/>
              <a:satMod val="155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r="210000" b="300000"/>
        </a:path>
      </a:gradFill>
      <a:gradFill rotWithShape="1">
        <a:gsLst>
          <a:gs pos="5000">
            <a:schemeClr val="phClr">
              <a:tint val="38000"/>
              <a:satMod val="1800000"/>
            </a:schemeClr>
          </a:gs>
          <a:gs pos="5000">
            <a:schemeClr val="phClr">
              <a:tint val="40000"/>
              <a:satMod val="180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l="20000" t="30000" r="135000" b="10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Deluxe">
    <a:maj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Deluxe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280000"/>
            </a:schemeClr>
          </a:gs>
          <a:gs pos="14000">
            <a:schemeClr val="phClr">
              <a:tint val="37000"/>
              <a:satMod val="250000"/>
            </a:schemeClr>
          </a:gs>
          <a:gs pos="45000">
            <a:schemeClr val="phClr">
              <a:tint val="53000"/>
              <a:satMod val="220000"/>
            </a:schemeClr>
          </a:gs>
          <a:gs pos="65000">
            <a:schemeClr val="phClr">
              <a:tint val="53000"/>
              <a:satMod val="220000"/>
            </a:schemeClr>
          </a:gs>
          <a:gs pos="86000">
            <a:schemeClr val="phClr">
              <a:tint val="42000"/>
              <a:satMod val="240000"/>
            </a:schemeClr>
          </a:gs>
          <a:gs pos="100000">
            <a:schemeClr val="phClr">
              <a:tint val="20000"/>
              <a:satMod val="23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75000"/>
              <a:satMod val="160000"/>
            </a:schemeClr>
          </a:gs>
          <a:gs pos="60000">
            <a:schemeClr val="phClr">
              <a:satMod val="150000"/>
            </a:schemeClr>
          </a:gs>
          <a:gs pos="100000">
            <a:schemeClr val="phClr">
              <a:tint val="75000"/>
              <a:satMod val="200000"/>
            </a:schemeClr>
          </a:gs>
        </a:gsLst>
        <a:lin ang="16200000" scaled="1"/>
      </a:gradFill>
    </a:fillStyleLst>
    <a:lnStyleLst>
      <a:ln w="9525" cap="flat" cmpd="sng" algn="ctr">
        <a:solidFill>
          <a:schemeClr val="phClr">
            <a:satMod val="14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phClr"/>
          </a:contourClr>
        </a:sp3d>
      </a:effectStyle>
      <a:effectStyle>
        <a:effectLst>
          <a:reflection blurRad="12700" stA="26000" endPos="28000" dist="38100" dir="5400000" sy="-100000"/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90500" h="1016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3000"/>
              <a:satMod val="1550000"/>
            </a:schemeClr>
          </a:gs>
          <a:gs pos="1000">
            <a:schemeClr val="phClr">
              <a:tint val="48000"/>
              <a:satMod val="155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r="210000" b="300000"/>
        </a:path>
      </a:gradFill>
      <a:gradFill rotWithShape="1">
        <a:gsLst>
          <a:gs pos="5000">
            <a:schemeClr val="phClr">
              <a:tint val="38000"/>
              <a:satMod val="1800000"/>
            </a:schemeClr>
          </a:gs>
          <a:gs pos="5000">
            <a:schemeClr val="phClr">
              <a:tint val="40000"/>
              <a:satMod val="180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l="20000" t="30000" r="135000" b="10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  <a:fontScheme name="Deluxe">
    <a:maj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新魏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Deluxe">
    <a:fillStyleLst>
      <a:solidFill>
        <a:schemeClr val="phClr"/>
      </a:solidFill>
      <a:gradFill rotWithShape="1">
        <a:gsLst>
          <a:gs pos="0">
            <a:schemeClr val="phClr">
              <a:tint val="20000"/>
              <a:satMod val="280000"/>
            </a:schemeClr>
          </a:gs>
          <a:gs pos="14000">
            <a:schemeClr val="phClr">
              <a:tint val="37000"/>
              <a:satMod val="250000"/>
            </a:schemeClr>
          </a:gs>
          <a:gs pos="45000">
            <a:schemeClr val="phClr">
              <a:tint val="53000"/>
              <a:satMod val="220000"/>
            </a:schemeClr>
          </a:gs>
          <a:gs pos="65000">
            <a:schemeClr val="phClr">
              <a:tint val="53000"/>
              <a:satMod val="220000"/>
            </a:schemeClr>
          </a:gs>
          <a:gs pos="86000">
            <a:schemeClr val="phClr">
              <a:tint val="42000"/>
              <a:satMod val="240000"/>
            </a:schemeClr>
          </a:gs>
          <a:gs pos="100000">
            <a:schemeClr val="phClr">
              <a:tint val="20000"/>
              <a:satMod val="23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75000"/>
              <a:satMod val="160000"/>
            </a:schemeClr>
          </a:gs>
          <a:gs pos="60000">
            <a:schemeClr val="phClr">
              <a:satMod val="150000"/>
            </a:schemeClr>
          </a:gs>
          <a:gs pos="100000">
            <a:schemeClr val="phClr">
              <a:tint val="75000"/>
              <a:satMod val="200000"/>
            </a:schemeClr>
          </a:gs>
        </a:gsLst>
        <a:lin ang="16200000" scaled="1"/>
      </a:gradFill>
    </a:fillStyleLst>
    <a:lnStyleLst>
      <a:ln w="9525" cap="flat" cmpd="sng" algn="ctr">
        <a:solidFill>
          <a:schemeClr val="phClr">
            <a:satMod val="14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175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</a:effectStyle>
      <a:effectStyle>
        <a:effectLst>
          <a:outerShdw blurRad="508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phClr"/>
          </a:contourClr>
        </a:sp3d>
      </a:effectStyle>
      <a:effectStyle>
        <a:effectLst>
          <a:reflection blurRad="12700" stA="26000" endPos="28000" dist="38100" dir="5400000" sy="-100000"/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90500" h="101600"/>
          <a:contourClr>
            <a:schemeClr val="phClr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3000"/>
              <a:satMod val="1550000"/>
            </a:schemeClr>
          </a:gs>
          <a:gs pos="1000">
            <a:schemeClr val="phClr">
              <a:tint val="48000"/>
              <a:satMod val="155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r="210000" b="300000"/>
        </a:path>
      </a:gradFill>
      <a:gradFill rotWithShape="1">
        <a:gsLst>
          <a:gs pos="5000">
            <a:schemeClr val="phClr">
              <a:tint val="38000"/>
              <a:satMod val="1800000"/>
            </a:schemeClr>
          </a:gs>
          <a:gs pos="5000">
            <a:schemeClr val="phClr">
              <a:tint val="40000"/>
              <a:satMod val="1800000"/>
            </a:schemeClr>
          </a:gs>
          <a:gs pos="90000">
            <a:schemeClr val="phClr">
              <a:shade val="18000"/>
              <a:satMod val="275000"/>
            </a:schemeClr>
          </a:gs>
        </a:gsLst>
        <a:path path="circle">
          <a:fillToRect l="20000" t="30000" r="135000" b="10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RC 59 Template EN</Template>
  <TotalTime>1703</TotalTime>
  <Words>1546</Words>
  <Application>Microsoft Office PowerPoint</Application>
  <PresentationFormat>On-screen Show (4:3)</PresentationFormat>
  <Paragraphs>271</Paragraphs>
  <Slides>28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RC 59 Template EN</vt:lpstr>
      <vt:lpstr>RC54 PP format 01</vt:lpstr>
      <vt:lpstr>master</vt:lpstr>
      <vt:lpstr>1_RC 59 Template EN</vt:lpstr>
      <vt:lpstr>Microsoft Excel Chart</vt:lpstr>
      <vt:lpstr>Where are we from UHC in the region?  Population coverage and financial risk protection</vt:lpstr>
      <vt:lpstr>Presentation Outline</vt:lpstr>
      <vt:lpstr>Presentation Outline</vt:lpstr>
      <vt:lpstr>Financial Protection: from Alma Ata to SDGs</vt:lpstr>
      <vt:lpstr>World Health Report 2010</vt:lpstr>
      <vt:lpstr>Tracking Universal Health Coverage 2015</vt:lpstr>
      <vt:lpstr>Presentation Outline</vt:lpstr>
      <vt:lpstr>PowerPoint Presentation</vt:lpstr>
      <vt:lpstr>PowerPoint Presentation</vt:lpstr>
      <vt:lpstr> Per capita Total Health Expenditure by EMR Country Group, 2013 </vt:lpstr>
      <vt:lpstr> Per capita Total and “General Government” Expenditure on Health by Country Group, 2013 </vt:lpstr>
      <vt:lpstr>Share of Out‐of‐Pocket Expenditure as percent of Total Health Expenditure, 2002–11</vt:lpstr>
      <vt:lpstr>Presentation Outline</vt:lpstr>
      <vt:lpstr>Population coverage – prepayment arrangements</vt:lpstr>
      <vt:lpstr>Who remain partially or totally not covered?</vt:lpstr>
      <vt:lpstr>Presentation Outline</vt:lpstr>
      <vt:lpstr>PowerPoint Presentation</vt:lpstr>
      <vt:lpstr>General Government Revenue</vt:lpstr>
      <vt:lpstr>Social Health Insurance</vt:lpstr>
      <vt:lpstr>PowerPoint Presentation</vt:lpstr>
      <vt:lpstr>Social Health Insurance for Universal Health Coverage</vt:lpstr>
      <vt:lpstr>Social Health Insurance for Universal Health Coverage</vt:lpstr>
      <vt:lpstr>Presentation Outline</vt:lpstr>
      <vt:lpstr>SDG Target 3.8</vt:lpstr>
      <vt:lpstr>Indicator 3.8.2  # of people covered by health insurance or a public health system per 1000 population</vt:lpstr>
      <vt:lpstr>Indicator 3.8.2 alternative formulation lack of coverage by a form of financial protection</vt:lpstr>
      <vt:lpstr>Letter to the IAEG</vt:lpstr>
      <vt:lpstr>PowerPoint Presentation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the presentation</dc:title>
  <dc:creator>Elhadary, Mr Kareem    ITT/CSS</dc:creator>
  <cp:lastModifiedBy>MATARIA, Dr Awad    HSD/HEC</cp:lastModifiedBy>
  <cp:revision>172</cp:revision>
  <dcterms:created xsi:type="dcterms:W3CDTF">2014-08-24T07:38:50Z</dcterms:created>
  <dcterms:modified xsi:type="dcterms:W3CDTF">2016-11-12T08:59:21Z</dcterms:modified>
</cp:coreProperties>
</file>